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2"/>
    <p:sldId id="886" r:id="rId3"/>
    <p:sldId id="888" r:id="rId4"/>
    <p:sldId id="889" r:id="rId5"/>
    <p:sldId id="891" r:id="rId6"/>
    <p:sldId id="892" r:id="rId7"/>
    <p:sldId id="893" r:id="rId8"/>
    <p:sldId id="890" r:id="rId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47" roundtripDataSignature="AMtx7miqo9AnJ0cqgFedDeLsGfH8bqCX5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C5008"/>
    <a:srgbClr val="CD595F"/>
    <a:srgbClr val="BB57FF"/>
    <a:srgbClr val="B24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94648"/>
  </p:normalViewPr>
  <p:slideViewPr>
    <p:cSldViewPr snapToGrid="0">
      <p:cViewPr>
        <p:scale>
          <a:sx n="120" d="100"/>
          <a:sy n="120" d="100"/>
        </p:scale>
        <p:origin x="296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2" d="100"/>
          <a:sy n="62" d="100"/>
        </p:scale>
        <p:origin x="315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248" Type="http://schemas.openxmlformats.org/officeDocument/2006/relationships/presProps" Target="presProps.xml"/><Relationship Id="rId251" Type="http://schemas.openxmlformats.org/officeDocument/2006/relationships/tableStyles" Target="tableStyles.xml"/><Relationship Id="rId7" Type="http://schemas.openxmlformats.org/officeDocument/2006/relationships/slide" Target="slides/slide6.xml"/><Relationship Id="rId247" Type="http://customschemas.google.com/relationships/presentationmetadata" Target="metadata"/><Relationship Id="rId2" Type="http://schemas.openxmlformats.org/officeDocument/2006/relationships/slide" Target="slides/slide1.xml"/><Relationship Id="rId25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4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7EE33A0C-6B6D-E93A-2BF2-DEC493E35E5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CD46DBC-0739-673E-8085-4CBC6D7FB84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852AD9-E21F-433A-8524-0F46D7584B7A}" type="datetimeFigureOut">
              <a:rPr lang="en-US" smtClean="0"/>
              <a:t>4/20/25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2BCE287-C03F-491F-7E00-0B882042FCE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1AABC85C-BB7A-7EB6-56E4-39D30BDAEF1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B67DD1-9A0D-431F-A638-E50D2E1538E3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95204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100388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825839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378998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1442362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859332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00180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1" name="Google Shape;5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77113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55650274-2158-A3DA-ECB6-4D8E827E9A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2201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CBD236C9-740B-2D60-75C5-CE7EB4823A5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Scopri Accenture - VGen">
            <a:extLst>
              <a:ext uri="{FF2B5EF4-FFF2-40B4-BE49-F238E27FC236}">
                <a16:creationId xmlns:a16="http://schemas.microsoft.com/office/drawing/2014/main" id="{E3B18A78-5EC6-E850-7694-AD5DB46B3D0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538" y="3803584"/>
            <a:ext cx="5980922" cy="1577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4A588A2-B5CC-C8FB-DBD5-FAE87C680D5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243324" y="1303558"/>
            <a:ext cx="6339087" cy="175085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1_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474400DD-AB38-E3E5-65BD-3E0B575575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87852"/>
          <a:stretch/>
        </p:blipFill>
        <p:spPr>
          <a:xfrm>
            <a:off x="3732" y="6024912"/>
            <a:ext cx="12184536" cy="833088"/>
          </a:xfrm>
          <a:prstGeom prst="rect">
            <a:avLst/>
          </a:prstGeom>
        </p:spPr>
      </p:pic>
      <p:pic>
        <p:nvPicPr>
          <p:cNvPr id="8" name="Picture 4" descr="Scopri Accenture - VGen">
            <a:extLst>
              <a:ext uri="{FF2B5EF4-FFF2-40B4-BE49-F238E27FC236}">
                <a16:creationId xmlns:a16="http://schemas.microsoft.com/office/drawing/2014/main" id="{6D3FDE30-CF22-57B9-EB6A-7E0CBB8A7DD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6481" y="6220765"/>
            <a:ext cx="1660614" cy="437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461A0796-DFD8-B244-FDEC-EBFC43325BA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55506" y="6035675"/>
            <a:ext cx="3223067" cy="83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106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1_Title Slid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tangolo 1">
            <a:extLst>
              <a:ext uri="{FF2B5EF4-FFF2-40B4-BE49-F238E27FC236}">
                <a16:creationId xmlns:a16="http://schemas.microsoft.com/office/drawing/2014/main" id="{15FA1A35-0C1D-E9A7-F335-63F382F400A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4000" dirty="0"/>
              <a:t>INFORMAZIONI</a:t>
            </a:r>
          </a:p>
          <a:p>
            <a:pPr algn="ctr"/>
            <a:r>
              <a:rPr lang="it-IT" sz="4000" dirty="0"/>
              <a:t>Da leggere con attenzione</a:t>
            </a:r>
          </a:p>
          <a:p>
            <a:pPr algn="l"/>
            <a:endParaRPr lang="it-IT" dirty="0"/>
          </a:p>
          <a:p>
            <a:pPr marL="895350" lvl="8" indent="-177800" algn="l"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1524000" algn="l"/>
              </a:tabLst>
            </a:pPr>
            <a:endParaRPr lang="it-IT" sz="1800" dirty="0"/>
          </a:p>
          <a:p>
            <a:pPr marL="895350" lvl="8" indent="-177800" algn="l"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1524000" algn="l"/>
              </a:tabLst>
            </a:pPr>
            <a:r>
              <a:rPr lang="it-IT" sz="1800" dirty="0"/>
              <a:t>FORNIRE LA PRESENTAZIONE NEI TEMPI CONCORDATI, PER DARE MODO A RED HOT CYBER DI PREPARARE LE GRAFICHE A SUPPORTO DELL’EVENTO</a:t>
            </a:r>
          </a:p>
          <a:p>
            <a:pPr marL="895350" lvl="8" indent="-177800" algn="l"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1524000" algn="l"/>
              </a:tabLst>
            </a:pPr>
            <a:r>
              <a:rPr lang="it-IT" sz="1800" dirty="0"/>
              <a:t>IL TEMPLATE NON DEVE ESSERE MODIFICATO NELLA SUA GRAFICA</a:t>
            </a:r>
          </a:p>
          <a:p>
            <a:pPr marL="895350" lvl="8" indent="-177800" algn="l"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1524000" algn="l"/>
              </a:tabLst>
            </a:pPr>
            <a:r>
              <a:rPr lang="it-IT" sz="1800" dirty="0"/>
              <a:t>SCARICARE LA PRESENTAZIONE LOCALMENTE ED EDITARLA CON POWER POINT</a:t>
            </a:r>
          </a:p>
          <a:p>
            <a:pPr marL="895350" lvl="8" indent="-177800" algn="l"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1524000" algn="l"/>
              </a:tabLst>
            </a:pPr>
            <a:r>
              <a:rPr lang="it-IT" sz="1800" dirty="0"/>
              <a:t>NON DEVONO ESSERE PRESENTI TRANSIZIONI ATTIVE E ANIMAZIONI, IN QUANTO LE SLIDE VERRANNO ESPORTATE SUCCESSIVAMENTE IN FORMATO IMMAGINE</a:t>
            </a:r>
          </a:p>
          <a:p>
            <a:pPr marL="895350" lvl="8" indent="-177800" algn="l"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1524000" algn="l"/>
              </a:tabLst>
            </a:pPr>
            <a:r>
              <a:rPr lang="it-IT" sz="1800" dirty="0"/>
              <a:t>CANCELLARE QUESTA SLIDE UNA VOLTA TERMINATA LA REALIZZAZIONE DELLA PRESENTAZIONE</a:t>
            </a:r>
          </a:p>
          <a:p>
            <a:pPr marL="895350" lvl="8" indent="-177800" algn="l">
              <a:buClr>
                <a:srgbClr val="FF0000"/>
              </a:buClr>
              <a:buFont typeface="Wingdings" panose="05000000000000000000" pitchFamily="2" charset="2"/>
              <a:buChar char="§"/>
              <a:tabLst>
                <a:tab pos="1524000" algn="l"/>
              </a:tabLst>
            </a:pPr>
            <a:r>
              <a:rPr lang="it-IT" sz="1800" dirty="0"/>
              <a:t>UNA VOLTA TERMINATA LA PRESENTAZIONE, INVIARLA ALLA CASELLA DI POSTA </a:t>
            </a:r>
            <a:r>
              <a:rPr lang="it-IT" sz="1800" u="sng" dirty="0"/>
              <a:t>REDAZIONE@REDHOTCYBER.COM</a:t>
            </a:r>
          </a:p>
          <a:p>
            <a:pPr algn="l"/>
            <a:endParaRPr lang="en-US" dirty="0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12F07E4A-FB48-B88E-41EF-9CD245A06D0F}"/>
              </a:ext>
            </a:extLst>
          </p:cNvPr>
          <p:cNvSpPr txBox="1"/>
          <p:nvPr userDrawn="1"/>
        </p:nvSpPr>
        <p:spPr>
          <a:xfrm>
            <a:off x="2408905" y="754044"/>
            <a:ext cx="59503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500" dirty="0">
                <a:solidFill>
                  <a:srgbClr val="FF0000"/>
                </a:solidFill>
              </a:rPr>
              <a:t>!</a:t>
            </a:r>
            <a:endParaRPr lang="en-US" sz="11500" dirty="0">
              <a:solidFill>
                <a:srgbClr val="FF0000"/>
              </a:solidFill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5EA06F7-DAFF-C2DF-380F-9515D743DF09}"/>
              </a:ext>
            </a:extLst>
          </p:cNvPr>
          <p:cNvSpPr txBox="1"/>
          <p:nvPr userDrawn="1"/>
        </p:nvSpPr>
        <p:spPr>
          <a:xfrm>
            <a:off x="9168396" y="754044"/>
            <a:ext cx="59503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1500" dirty="0">
                <a:solidFill>
                  <a:srgbClr val="FF0000"/>
                </a:solidFill>
              </a:rPr>
              <a:t>!</a:t>
            </a:r>
            <a:endParaRPr lang="en-US" sz="115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4433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t-IT"/>
              <a:t>‹N›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Relationship Id="rId9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hyperlink" Target="https://github.com/lvinciguerra/whole_lotta_tracking" TargetMode="External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4.jpeg"/><Relationship Id="rId10" Type="http://schemas.microsoft.com/office/2007/relationships/hdphoto" Target="../media/hdphoto3.wdp"/><Relationship Id="rId4" Type="http://schemas.openxmlformats.org/officeDocument/2006/relationships/image" Target="../media/image20.png"/><Relationship Id="rId9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F4185BAB-A57D-9484-6A14-CA2A11371D17}"/>
              </a:ext>
            </a:extLst>
          </p:cNvPr>
          <p:cNvSpPr txBox="1"/>
          <p:nvPr/>
        </p:nvSpPr>
        <p:spPr>
          <a:xfrm>
            <a:off x="387626" y="298174"/>
            <a:ext cx="781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Creare un sistema di Visual Object Tracking con l’IA</a:t>
            </a:r>
            <a:endParaRPr lang="en-US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4BB63E4-8C38-A797-2051-4B87809E7AEF}"/>
              </a:ext>
            </a:extLst>
          </p:cNvPr>
          <p:cNvSpPr txBox="1"/>
          <p:nvPr/>
        </p:nvSpPr>
        <p:spPr>
          <a:xfrm>
            <a:off x="387626" y="821394"/>
            <a:ext cx="1132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PROBLEMA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Hello I'm Batman - General Discussion - World of Warcraft Forums">
            <a:extLst>
              <a:ext uri="{FF2B5EF4-FFF2-40B4-BE49-F238E27FC236}">
                <a16:creationId xmlns:a16="http://schemas.microsoft.com/office/drawing/2014/main" id="{EA5E8B93-F942-2312-3FAA-FD225BF8C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8806"/>
            <a:ext cx="5816600" cy="398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D5B2408E-AF80-0E61-4CC1-EC0E820837C0}"/>
              </a:ext>
            </a:extLst>
          </p:cNvPr>
          <p:cNvSpPr txBox="1"/>
          <p:nvPr/>
        </p:nvSpPr>
        <p:spPr>
          <a:xfrm>
            <a:off x="5050972" y="1511575"/>
            <a:ext cx="6890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1" dirty="0"/>
              <a:t>Devo sviluppare un sistema che riconosce uno specifico oggetto o persona in un video e lo traccia per tutta la sua durata…</a:t>
            </a:r>
          </a:p>
        </p:txBody>
      </p:sp>
      <p:pic>
        <p:nvPicPr>
          <p:cNvPr id="1030" name="Picture 6" descr="Robin - Robin From Batman Cartoon Transparent PNG - 2000x3500 - Free  Download on NicePNG">
            <a:extLst>
              <a:ext uri="{FF2B5EF4-FFF2-40B4-BE49-F238E27FC236}">
                <a16:creationId xmlns:a16="http://schemas.microsoft.com/office/drawing/2014/main" id="{DF448FA2-FCD5-7410-5B93-FF563725BB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582" b="95618" l="6220" r="93902">
                        <a14:foregroundMark x1="45000" y1="9628" x2="54512" y2="4714"/>
                        <a14:foregroundMark x1="54512" y1="4714" x2="52195" y2="6773"/>
                        <a14:foregroundMark x1="89024" y1="29748" x2="90976" y2="30744"/>
                        <a14:foregroundMark x1="10366" y1="56441" x2="6341" y2="63147"/>
                        <a14:foregroundMark x1="6341" y1="63147" x2="7317" y2="69124"/>
                        <a14:foregroundMark x1="21220" y1="95618" x2="34756" y2="91899"/>
                        <a14:foregroundMark x1="93902" y1="95618" x2="92805" y2="9395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6515"/>
          <a:stretch/>
        </p:blipFill>
        <p:spPr bwMode="auto">
          <a:xfrm>
            <a:off x="8803853" y="3159030"/>
            <a:ext cx="3602591" cy="287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EE4802F4-44F3-DBB5-7B55-A0843C872BB4}"/>
              </a:ext>
            </a:extLst>
          </p:cNvPr>
          <p:cNvSpPr txBox="1"/>
          <p:nvPr/>
        </p:nvSpPr>
        <p:spPr>
          <a:xfrm>
            <a:off x="3388148" y="3283247"/>
            <a:ext cx="6890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1800" b="1" dirty="0"/>
              <a:t>Ma a cosa ti servirebbe?</a:t>
            </a:r>
          </a:p>
        </p:txBody>
      </p:sp>
    </p:spTree>
    <p:extLst>
      <p:ext uri="{BB962C8B-B14F-4D97-AF65-F5344CB8AC3E}">
        <p14:creationId xmlns:p14="http://schemas.microsoft.com/office/powerpoint/2010/main" val="384569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F4185BAB-A57D-9484-6A14-CA2A11371D17}"/>
              </a:ext>
            </a:extLst>
          </p:cNvPr>
          <p:cNvSpPr txBox="1"/>
          <p:nvPr/>
        </p:nvSpPr>
        <p:spPr>
          <a:xfrm>
            <a:off x="387626" y="298174"/>
            <a:ext cx="781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Creare un sistema di Visual Object Tracking con l’IA</a:t>
            </a:r>
            <a:endParaRPr lang="en-US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4BB63E4-8C38-A797-2051-4B87809E7AEF}"/>
              </a:ext>
            </a:extLst>
          </p:cNvPr>
          <p:cNvSpPr txBox="1"/>
          <p:nvPr/>
        </p:nvSpPr>
        <p:spPr>
          <a:xfrm>
            <a:off x="387626" y="821394"/>
            <a:ext cx="11320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PROBLEMA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5B2408E-AF80-0E61-4CC1-EC0E820837C0}"/>
              </a:ext>
            </a:extLst>
          </p:cNvPr>
          <p:cNvSpPr txBox="1"/>
          <p:nvPr/>
        </p:nvSpPr>
        <p:spPr>
          <a:xfrm>
            <a:off x="4113593" y="1351636"/>
            <a:ext cx="689065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b="1" dirty="0"/>
              <a:t>Joker è abilissimo nel nascondersi tra la gente. Se avessi uno strumento che potesse indicarmi i suoi spostamenti, sarebbe molto più semplice prenderlo.</a:t>
            </a:r>
          </a:p>
          <a:p>
            <a:endParaRPr lang="it-IT" sz="1800" b="1" dirty="0"/>
          </a:p>
          <a:p>
            <a:r>
              <a:rPr lang="it-IT" sz="1800" b="1" dirty="0"/>
              <a:t>Potrei installarlo sul mio sistema oculare, </a:t>
            </a:r>
          </a:p>
          <a:p>
            <a:r>
              <a:rPr lang="it-IT" sz="1800" b="1" dirty="0"/>
              <a:t> sulla </a:t>
            </a:r>
            <a:r>
              <a:rPr lang="it-IT" sz="1800" b="1" dirty="0" err="1"/>
              <a:t>bat</a:t>
            </a:r>
            <a:r>
              <a:rPr lang="it-IT" sz="1800" b="1" dirty="0"/>
              <a:t>-mobile, oppure lanciare un drone</a:t>
            </a:r>
          </a:p>
          <a:p>
            <a:r>
              <a:rPr lang="it-IT" sz="1800" b="1" dirty="0"/>
              <a:t> che dall’alto insegue Joker rilevandomi</a:t>
            </a:r>
          </a:p>
          <a:p>
            <a:r>
              <a:rPr lang="it-IT" sz="1800" b="1" dirty="0"/>
              <a:t>ogni volta la sua posizione.</a:t>
            </a:r>
          </a:p>
          <a:p>
            <a:endParaRPr lang="it-IT" sz="1800" b="1" dirty="0"/>
          </a:p>
        </p:txBody>
      </p:sp>
      <p:pic>
        <p:nvPicPr>
          <p:cNvPr id="3074" name="Picture 2" descr="My Sad Batman by BootlegINK on DeviantArt">
            <a:extLst>
              <a:ext uri="{FF2B5EF4-FFF2-40B4-BE49-F238E27FC236}">
                <a16:creationId xmlns:a16="http://schemas.microsoft.com/office/drawing/2014/main" id="{E9A3B5A6-6F91-517A-B08B-70EAA5670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0" y="1159949"/>
            <a:ext cx="6502210" cy="4876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Elemento grafico 5" descr="Utente con riempimento a tinta unita">
            <a:extLst>
              <a:ext uri="{FF2B5EF4-FFF2-40B4-BE49-F238E27FC236}">
                <a16:creationId xmlns:a16="http://schemas.microsoft.com/office/drawing/2014/main" id="{D3AFE815-3550-9F26-66B5-A11F5E13C9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11538" y="3761101"/>
            <a:ext cx="863654" cy="863654"/>
          </a:xfrm>
          <a:prstGeom prst="rect">
            <a:avLst/>
          </a:prstGeom>
        </p:spPr>
      </p:pic>
      <p:pic>
        <p:nvPicPr>
          <p:cNvPr id="12" name="Elemento grafico 11" descr="Utente con riempimento a tinta unita">
            <a:extLst>
              <a:ext uri="{FF2B5EF4-FFF2-40B4-BE49-F238E27FC236}">
                <a16:creationId xmlns:a16="http://schemas.microsoft.com/office/drawing/2014/main" id="{E22A3B42-95DF-150E-FEE0-EE4FBF2B54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04038" y="4015408"/>
            <a:ext cx="914400" cy="914400"/>
          </a:xfrm>
          <a:prstGeom prst="rect">
            <a:avLst/>
          </a:prstGeom>
        </p:spPr>
      </p:pic>
      <p:pic>
        <p:nvPicPr>
          <p:cNvPr id="13" name="Elemento grafico 12" descr="Utente con riempimento a tinta unita">
            <a:extLst>
              <a:ext uri="{FF2B5EF4-FFF2-40B4-BE49-F238E27FC236}">
                <a16:creationId xmlns:a16="http://schemas.microsoft.com/office/drawing/2014/main" id="{20952DFB-44C4-C80D-18EA-963ECE954A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579652" y="4581382"/>
            <a:ext cx="914400" cy="914400"/>
          </a:xfrm>
          <a:prstGeom prst="rect">
            <a:avLst/>
          </a:prstGeom>
        </p:spPr>
      </p:pic>
      <p:pic>
        <p:nvPicPr>
          <p:cNvPr id="14" name="Elemento grafico 13" descr="Utente con riempimento a tinta unita">
            <a:extLst>
              <a:ext uri="{FF2B5EF4-FFF2-40B4-BE49-F238E27FC236}">
                <a16:creationId xmlns:a16="http://schemas.microsoft.com/office/drawing/2014/main" id="{E61AEC5B-1BEE-CB6E-C755-64E1941B5F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23916" y="5026007"/>
            <a:ext cx="914400" cy="914400"/>
          </a:xfrm>
          <a:prstGeom prst="rect">
            <a:avLst/>
          </a:prstGeom>
        </p:spPr>
      </p:pic>
      <p:pic>
        <p:nvPicPr>
          <p:cNvPr id="15" name="Elemento grafico 14" descr="Utente con riempimento a tinta unita">
            <a:extLst>
              <a:ext uri="{FF2B5EF4-FFF2-40B4-BE49-F238E27FC236}">
                <a16:creationId xmlns:a16="http://schemas.microsoft.com/office/drawing/2014/main" id="{A2EDACE8-5D0A-20B2-2FB3-168E9AA9C1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2555" y="3694987"/>
            <a:ext cx="914400" cy="914400"/>
          </a:xfrm>
          <a:prstGeom prst="rect">
            <a:avLst/>
          </a:prstGeom>
        </p:spPr>
      </p:pic>
      <p:pic>
        <p:nvPicPr>
          <p:cNvPr id="16" name="Elemento grafico 15" descr="Utente con riempimento a tinta unita">
            <a:extLst>
              <a:ext uri="{FF2B5EF4-FFF2-40B4-BE49-F238E27FC236}">
                <a16:creationId xmlns:a16="http://schemas.microsoft.com/office/drawing/2014/main" id="{32CEC4B6-7D97-3AA3-EB77-1F48BDAB21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44331" y="5083462"/>
            <a:ext cx="914400" cy="914400"/>
          </a:xfrm>
          <a:prstGeom prst="rect">
            <a:avLst/>
          </a:prstGeom>
        </p:spPr>
      </p:pic>
      <p:pic>
        <p:nvPicPr>
          <p:cNvPr id="17" name="Elemento grafico 16" descr="Utente con riempimento a tinta unita">
            <a:extLst>
              <a:ext uri="{FF2B5EF4-FFF2-40B4-BE49-F238E27FC236}">
                <a16:creationId xmlns:a16="http://schemas.microsoft.com/office/drawing/2014/main" id="{C4F4301B-ECF6-7247-FF6D-587A34C42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337407" y="1968006"/>
            <a:ext cx="914400" cy="914400"/>
          </a:xfrm>
          <a:prstGeom prst="rect">
            <a:avLst/>
          </a:prstGeom>
        </p:spPr>
      </p:pic>
      <p:pic>
        <p:nvPicPr>
          <p:cNvPr id="18" name="Elemento grafico 17" descr="Utente con riempimento a tinta unita">
            <a:extLst>
              <a:ext uri="{FF2B5EF4-FFF2-40B4-BE49-F238E27FC236}">
                <a16:creationId xmlns:a16="http://schemas.microsoft.com/office/drawing/2014/main" id="{A45FC951-194B-C2F8-5C38-2229D53BC21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90116" y="2786975"/>
            <a:ext cx="914400" cy="914400"/>
          </a:xfrm>
          <a:prstGeom prst="rect">
            <a:avLst/>
          </a:prstGeom>
        </p:spPr>
      </p:pic>
      <p:pic>
        <p:nvPicPr>
          <p:cNvPr id="19" name="Elemento grafico 18" descr="Utente con riempimento a tinta unita">
            <a:extLst>
              <a:ext uri="{FF2B5EF4-FFF2-40B4-BE49-F238E27FC236}">
                <a16:creationId xmlns:a16="http://schemas.microsoft.com/office/drawing/2014/main" id="{83925FF6-4C14-4DA1-45BD-B1DBC334C2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57861" y="2028825"/>
            <a:ext cx="914400" cy="914400"/>
          </a:xfrm>
          <a:prstGeom prst="rect">
            <a:avLst/>
          </a:prstGeom>
        </p:spPr>
      </p:pic>
      <p:pic>
        <p:nvPicPr>
          <p:cNvPr id="20" name="Elemento grafico 19" descr="Utente con riempimento a tinta unita">
            <a:extLst>
              <a:ext uri="{FF2B5EF4-FFF2-40B4-BE49-F238E27FC236}">
                <a16:creationId xmlns:a16="http://schemas.microsoft.com/office/drawing/2014/main" id="{7C954A28-206F-EED1-FA74-5FAC8DBA10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66716" y="2836898"/>
            <a:ext cx="914400" cy="914400"/>
          </a:xfrm>
          <a:prstGeom prst="rect">
            <a:avLst/>
          </a:prstGeom>
        </p:spPr>
      </p:pic>
      <p:sp>
        <p:nvSpPr>
          <p:cNvPr id="8" name="Ovale 7">
            <a:extLst>
              <a:ext uri="{FF2B5EF4-FFF2-40B4-BE49-F238E27FC236}">
                <a16:creationId xmlns:a16="http://schemas.microsoft.com/office/drawing/2014/main" id="{A5A04CFB-1BE0-DCFA-04F2-4EAD6B23C841}"/>
              </a:ext>
            </a:extLst>
          </p:cNvPr>
          <p:cNvSpPr/>
          <p:nvPr/>
        </p:nvSpPr>
        <p:spPr>
          <a:xfrm>
            <a:off x="10227473" y="3635637"/>
            <a:ext cx="232623" cy="210656"/>
          </a:xfrm>
          <a:prstGeom prst="ellipse">
            <a:avLst/>
          </a:prstGeom>
          <a:solidFill>
            <a:schemeClr val="accent2"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Ovale 23">
            <a:extLst>
              <a:ext uri="{FF2B5EF4-FFF2-40B4-BE49-F238E27FC236}">
                <a16:creationId xmlns:a16="http://schemas.microsoft.com/office/drawing/2014/main" id="{8F6A7E1E-9272-31F4-18E8-1F06D5FF3D4A}"/>
              </a:ext>
            </a:extLst>
          </p:cNvPr>
          <p:cNvSpPr/>
          <p:nvPr/>
        </p:nvSpPr>
        <p:spPr>
          <a:xfrm>
            <a:off x="10060891" y="4479328"/>
            <a:ext cx="232623" cy="210656"/>
          </a:xfrm>
          <a:prstGeom prst="ellipse">
            <a:avLst/>
          </a:prstGeom>
          <a:solidFill>
            <a:schemeClr val="accent2"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C88E2042-8AD2-D1BC-0B1E-06F20AB75486}"/>
              </a:ext>
            </a:extLst>
          </p:cNvPr>
          <p:cNvSpPr/>
          <p:nvPr/>
        </p:nvSpPr>
        <p:spPr>
          <a:xfrm>
            <a:off x="9906326" y="4471874"/>
            <a:ext cx="232623" cy="210656"/>
          </a:xfrm>
          <a:prstGeom prst="ellipse">
            <a:avLst/>
          </a:prstGeom>
          <a:solidFill>
            <a:schemeClr val="accent2"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Ovale 25">
            <a:extLst>
              <a:ext uri="{FF2B5EF4-FFF2-40B4-BE49-F238E27FC236}">
                <a16:creationId xmlns:a16="http://schemas.microsoft.com/office/drawing/2014/main" id="{E42DEA9E-028B-A3CB-9873-30A3AE4D49D8}"/>
              </a:ext>
            </a:extLst>
          </p:cNvPr>
          <p:cNvSpPr/>
          <p:nvPr/>
        </p:nvSpPr>
        <p:spPr>
          <a:xfrm>
            <a:off x="9737840" y="4523772"/>
            <a:ext cx="232623" cy="210656"/>
          </a:xfrm>
          <a:prstGeom prst="ellipse">
            <a:avLst/>
          </a:prstGeom>
          <a:solidFill>
            <a:schemeClr val="accent2"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7" name="Ovale 26">
            <a:extLst>
              <a:ext uri="{FF2B5EF4-FFF2-40B4-BE49-F238E27FC236}">
                <a16:creationId xmlns:a16="http://schemas.microsoft.com/office/drawing/2014/main" id="{A8EFA9A9-FCC0-B64E-78BD-DE7BD4A6866C}"/>
              </a:ext>
            </a:extLst>
          </p:cNvPr>
          <p:cNvSpPr/>
          <p:nvPr/>
        </p:nvSpPr>
        <p:spPr>
          <a:xfrm>
            <a:off x="9582157" y="4586147"/>
            <a:ext cx="232623" cy="210656"/>
          </a:xfrm>
          <a:prstGeom prst="ellipse">
            <a:avLst/>
          </a:prstGeom>
          <a:solidFill>
            <a:schemeClr val="accent2"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D74C5BBC-F6CD-D05B-AEF2-F6BD3077B735}"/>
              </a:ext>
            </a:extLst>
          </p:cNvPr>
          <p:cNvSpPr/>
          <p:nvPr/>
        </p:nvSpPr>
        <p:spPr>
          <a:xfrm>
            <a:off x="9458637" y="4659075"/>
            <a:ext cx="232623" cy="210656"/>
          </a:xfrm>
          <a:prstGeom prst="ellipse">
            <a:avLst/>
          </a:prstGeom>
          <a:solidFill>
            <a:schemeClr val="accent2"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9" name="Ovale 28">
            <a:extLst>
              <a:ext uri="{FF2B5EF4-FFF2-40B4-BE49-F238E27FC236}">
                <a16:creationId xmlns:a16="http://schemas.microsoft.com/office/drawing/2014/main" id="{96F6F158-D21A-F014-2CBA-4B95923E6470}"/>
              </a:ext>
            </a:extLst>
          </p:cNvPr>
          <p:cNvSpPr/>
          <p:nvPr/>
        </p:nvSpPr>
        <p:spPr>
          <a:xfrm>
            <a:off x="9402118" y="4756684"/>
            <a:ext cx="232623" cy="210656"/>
          </a:xfrm>
          <a:prstGeom prst="ellipse">
            <a:avLst/>
          </a:prstGeom>
          <a:solidFill>
            <a:schemeClr val="accent2"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AD2719F0-3617-54D3-87D1-B21D141967E2}"/>
              </a:ext>
            </a:extLst>
          </p:cNvPr>
          <p:cNvSpPr/>
          <p:nvPr/>
        </p:nvSpPr>
        <p:spPr>
          <a:xfrm>
            <a:off x="9402118" y="4903327"/>
            <a:ext cx="232623" cy="210656"/>
          </a:xfrm>
          <a:prstGeom prst="ellipse">
            <a:avLst/>
          </a:prstGeom>
          <a:solidFill>
            <a:schemeClr val="accent2"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1719DC68-C738-23AC-CA7B-69515252A254}"/>
              </a:ext>
            </a:extLst>
          </p:cNvPr>
          <p:cNvSpPr/>
          <p:nvPr/>
        </p:nvSpPr>
        <p:spPr>
          <a:xfrm>
            <a:off x="9423339" y="5057100"/>
            <a:ext cx="232623" cy="210656"/>
          </a:xfrm>
          <a:prstGeom prst="ellipse">
            <a:avLst/>
          </a:prstGeom>
          <a:solidFill>
            <a:schemeClr val="accent2"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Ovale 31">
            <a:extLst>
              <a:ext uri="{FF2B5EF4-FFF2-40B4-BE49-F238E27FC236}">
                <a16:creationId xmlns:a16="http://schemas.microsoft.com/office/drawing/2014/main" id="{8CE418CE-F00C-6DB0-7AF0-3DAE81330BC9}"/>
              </a:ext>
            </a:extLst>
          </p:cNvPr>
          <p:cNvSpPr/>
          <p:nvPr/>
        </p:nvSpPr>
        <p:spPr>
          <a:xfrm>
            <a:off x="9444715" y="5215992"/>
            <a:ext cx="232623" cy="210656"/>
          </a:xfrm>
          <a:prstGeom prst="ellipse">
            <a:avLst/>
          </a:prstGeom>
          <a:solidFill>
            <a:schemeClr val="accent2"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3" name="Ovale 32">
            <a:extLst>
              <a:ext uri="{FF2B5EF4-FFF2-40B4-BE49-F238E27FC236}">
                <a16:creationId xmlns:a16="http://schemas.microsoft.com/office/drawing/2014/main" id="{886CC717-B440-4834-EB11-01644AB2747D}"/>
              </a:ext>
            </a:extLst>
          </p:cNvPr>
          <p:cNvSpPr/>
          <p:nvPr/>
        </p:nvSpPr>
        <p:spPr>
          <a:xfrm>
            <a:off x="9484209" y="5368165"/>
            <a:ext cx="232623" cy="210656"/>
          </a:xfrm>
          <a:prstGeom prst="ellipse">
            <a:avLst/>
          </a:prstGeom>
          <a:solidFill>
            <a:schemeClr val="accent2"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4" name="Ovale 33">
            <a:extLst>
              <a:ext uri="{FF2B5EF4-FFF2-40B4-BE49-F238E27FC236}">
                <a16:creationId xmlns:a16="http://schemas.microsoft.com/office/drawing/2014/main" id="{87B4EE49-67D0-56F9-AFF2-02B4AF91913B}"/>
              </a:ext>
            </a:extLst>
          </p:cNvPr>
          <p:cNvSpPr/>
          <p:nvPr/>
        </p:nvSpPr>
        <p:spPr>
          <a:xfrm>
            <a:off x="9617188" y="5407817"/>
            <a:ext cx="232623" cy="210656"/>
          </a:xfrm>
          <a:prstGeom prst="ellipse">
            <a:avLst/>
          </a:prstGeom>
          <a:solidFill>
            <a:schemeClr val="accent2"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5" name="Ovale 34">
            <a:extLst>
              <a:ext uri="{FF2B5EF4-FFF2-40B4-BE49-F238E27FC236}">
                <a16:creationId xmlns:a16="http://schemas.microsoft.com/office/drawing/2014/main" id="{CCA4C11B-7B1C-A7A9-32DB-B5CAD6FABDCC}"/>
              </a:ext>
            </a:extLst>
          </p:cNvPr>
          <p:cNvSpPr/>
          <p:nvPr/>
        </p:nvSpPr>
        <p:spPr>
          <a:xfrm>
            <a:off x="9782392" y="5430347"/>
            <a:ext cx="232623" cy="210656"/>
          </a:xfrm>
          <a:prstGeom prst="ellipse">
            <a:avLst/>
          </a:prstGeom>
          <a:solidFill>
            <a:schemeClr val="accent2"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6" name="Ovale 35">
            <a:extLst>
              <a:ext uri="{FF2B5EF4-FFF2-40B4-BE49-F238E27FC236}">
                <a16:creationId xmlns:a16="http://schemas.microsoft.com/office/drawing/2014/main" id="{88A58545-3D25-950F-5EEF-63BB05A478BA}"/>
              </a:ext>
            </a:extLst>
          </p:cNvPr>
          <p:cNvSpPr/>
          <p:nvPr/>
        </p:nvSpPr>
        <p:spPr>
          <a:xfrm>
            <a:off x="9943781" y="5480747"/>
            <a:ext cx="232623" cy="210656"/>
          </a:xfrm>
          <a:prstGeom prst="ellipse">
            <a:avLst/>
          </a:prstGeom>
          <a:solidFill>
            <a:schemeClr val="accent2"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7" name="Ovale 36">
            <a:extLst>
              <a:ext uri="{FF2B5EF4-FFF2-40B4-BE49-F238E27FC236}">
                <a16:creationId xmlns:a16="http://schemas.microsoft.com/office/drawing/2014/main" id="{51B42EBD-541E-BCF7-A8D3-770FB9E50365}"/>
              </a:ext>
            </a:extLst>
          </p:cNvPr>
          <p:cNvSpPr/>
          <p:nvPr/>
        </p:nvSpPr>
        <p:spPr>
          <a:xfrm>
            <a:off x="10102868" y="5554606"/>
            <a:ext cx="232623" cy="210656"/>
          </a:xfrm>
          <a:prstGeom prst="ellipse">
            <a:avLst/>
          </a:prstGeom>
          <a:solidFill>
            <a:schemeClr val="accent2"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8" name="Ovale 37">
            <a:extLst>
              <a:ext uri="{FF2B5EF4-FFF2-40B4-BE49-F238E27FC236}">
                <a16:creationId xmlns:a16="http://schemas.microsoft.com/office/drawing/2014/main" id="{64637F33-37C9-48B9-B9C9-B3D99FF9325F}"/>
              </a:ext>
            </a:extLst>
          </p:cNvPr>
          <p:cNvSpPr/>
          <p:nvPr/>
        </p:nvSpPr>
        <p:spPr>
          <a:xfrm>
            <a:off x="10242916" y="5659934"/>
            <a:ext cx="232623" cy="210656"/>
          </a:xfrm>
          <a:prstGeom prst="ellipse">
            <a:avLst/>
          </a:prstGeom>
          <a:solidFill>
            <a:schemeClr val="accent2"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Ovale 39">
            <a:extLst>
              <a:ext uri="{FF2B5EF4-FFF2-40B4-BE49-F238E27FC236}">
                <a16:creationId xmlns:a16="http://schemas.microsoft.com/office/drawing/2014/main" id="{88968AF8-BBB2-F95C-662D-903ED897D819}"/>
              </a:ext>
            </a:extLst>
          </p:cNvPr>
          <p:cNvSpPr/>
          <p:nvPr/>
        </p:nvSpPr>
        <p:spPr>
          <a:xfrm>
            <a:off x="10359489" y="5765262"/>
            <a:ext cx="232623" cy="210656"/>
          </a:xfrm>
          <a:prstGeom prst="ellipse">
            <a:avLst/>
          </a:prstGeom>
          <a:solidFill>
            <a:schemeClr val="accent2"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1" name="Elemento grafico 40" descr="Utente con riempimento a tinta unita">
            <a:extLst>
              <a:ext uri="{FF2B5EF4-FFF2-40B4-BE49-F238E27FC236}">
                <a16:creationId xmlns:a16="http://schemas.microsoft.com/office/drawing/2014/main" id="{61897CC8-3568-83AC-2905-73A85A3AD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90367" y="2816126"/>
            <a:ext cx="914400" cy="914400"/>
          </a:xfrm>
          <a:prstGeom prst="rect">
            <a:avLst/>
          </a:prstGeom>
        </p:spPr>
      </p:pic>
      <p:pic>
        <p:nvPicPr>
          <p:cNvPr id="42" name="Elemento grafico 41" descr="Utente con riempimento a tinta unita">
            <a:extLst>
              <a:ext uri="{FF2B5EF4-FFF2-40B4-BE49-F238E27FC236}">
                <a16:creationId xmlns:a16="http://schemas.microsoft.com/office/drawing/2014/main" id="{28F25397-E68F-F444-90D7-15344AFBF9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30570" y="4336297"/>
            <a:ext cx="914400" cy="914400"/>
          </a:xfrm>
          <a:prstGeom prst="rect">
            <a:avLst/>
          </a:prstGeom>
        </p:spPr>
      </p:pic>
      <p:sp>
        <p:nvSpPr>
          <p:cNvPr id="44" name="CasellaDiTesto 43">
            <a:extLst>
              <a:ext uri="{FF2B5EF4-FFF2-40B4-BE49-F238E27FC236}">
                <a16:creationId xmlns:a16="http://schemas.microsoft.com/office/drawing/2014/main" id="{727DE648-5031-2925-9943-A8E174B90BCF}"/>
              </a:ext>
            </a:extLst>
          </p:cNvPr>
          <p:cNvSpPr txBox="1"/>
          <p:nvPr/>
        </p:nvSpPr>
        <p:spPr>
          <a:xfrm>
            <a:off x="3823847" y="3745908"/>
            <a:ext cx="60977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b="1" dirty="0"/>
              <a:t>Devo chiedere a </a:t>
            </a:r>
            <a:r>
              <a:rPr lang="it-IT" sz="1800" b="1" dirty="0" err="1"/>
              <a:t>RedHotCyber</a:t>
            </a:r>
            <a:r>
              <a:rPr lang="it-IT" sz="1800" b="1" dirty="0"/>
              <a:t> se ne sanno</a:t>
            </a:r>
          </a:p>
          <a:p>
            <a:r>
              <a:rPr lang="it-IT" sz="1800" b="1" dirty="0"/>
              <a:t>qualcosa o se hanno un prototipo</a:t>
            </a:r>
          </a:p>
          <a:p>
            <a:r>
              <a:rPr lang="it-IT" sz="1800" b="1" dirty="0"/>
              <a:t>da testare.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400FA727-FB9D-3A47-DDF8-1A34F17A2C20}"/>
              </a:ext>
            </a:extLst>
          </p:cNvPr>
          <p:cNvSpPr/>
          <p:nvPr/>
        </p:nvSpPr>
        <p:spPr>
          <a:xfrm>
            <a:off x="9930752" y="2847530"/>
            <a:ext cx="470066" cy="38601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078" name="Picture 6" descr="Joker icon SVG Vector &amp; PNG Free Download | UXWing">
            <a:extLst>
              <a:ext uri="{FF2B5EF4-FFF2-40B4-BE49-F238E27FC236}">
                <a16:creationId xmlns:a16="http://schemas.microsoft.com/office/drawing/2014/main" id="{91D7F780-B828-A4C0-F1A0-FD8D12F7E5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  <a:alphaModFix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756" b="94836" l="3814" r="94068">
                        <a14:foregroundMark x1="33051" y1="10329" x2="33051" y2="10329"/>
                        <a14:foregroundMark x1="33475" y1="4225" x2="33475" y2="4225"/>
                        <a14:foregroundMark x1="19068" y1="22535" x2="19068" y2="22535"/>
                        <a14:foregroundMark x1="4661" y1="49296" x2="4661" y2="49296"/>
                        <a14:foregroundMark x1="9322" y1="62441" x2="9322" y2="62441"/>
                        <a14:foregroundMark x1="44068" y1="95305" x2="44068" y2="95305"/>
                        <a14:foregroundMark x1="94068" y1="61033" x2="94068" y2="61033"/>
                      </a14:backgroundRemoval>
                    </a14:imgEffect>
                    <a14:imgEffect>
                      <a14:colorTemperature colorTemp="11339"/>
                    </a14:imgEffect>
                    <a14:imgEffect>
                      <a14:saturation sat="20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4567" y="2614352"/>
            <a:ext cx="703766" cy="635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Ovale 46">
            <a:extLst>
              <a:ext uri="{FF2B5EF4-FFF2-40B4-BE49-F238E27FC236}">
                <a16:creationId xmlns:a16="http://schemas.microsoft.com/office/drawing/2014/main" id="{BD8B6A34-A110-C358-F96D-4749503F5AA7}"/>
              </a:ext>
            </a:extLst>
          </p:cNvPr>
          <p:cNvSpPr/>
          <p:nvPr/>
        </p:nvSpPr>
        <p:spPr>
          <a:xfrm>
            <a:off x="10222952" y="4547067"/>
            <a:ext cx="232623" cy="210656"/>
          </a:xfrm>
          <a:prstGeom prst="ellipse">
            <a:avLst/>
          </a:prstGeom>
          <a:solidFill>
            <a:schemeClr val="accent2"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Ovale 47">
            <a:extLst>
              <a:ext uri="{FF2B5EF4-FFF2-40B4-BE49-F238E27FC236}">
                <a16:creationId xmlns:a16="http://schemas.microsoft.com/office/drawing/2014/main" id="{706D3748-3EEA-48AE-CE29-7C16A1DC42F1}"/>
              </a:ext>
            </a:extLst>
          </p:cNvPr>
          <p:cNvSpPr/>
          <p:nvPr/>
        </p:nvSpPr>
        <p:spPr>
          <a:xfrm>
            <a:off x="10394269" y="4547067"/>
            <a:ext cx="232623" cy="210656"/>
          </a:xfrm>
          <a:prstGeom prst="ellipse">
            <a:avLst/>
          </a:prstGeom>
          <a:solidFill>
            <a:schemeClr val="accent2"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Ovale 48">
            <a:extLst>
              <a:ext uri="{FF2B5EF4-FFF2-40B4-BE49-F238E27FC236}">
                <a16:creationId xmlns:a16="http://schemas.microsoft.com/office/drawing/2014/main" id="{3F55DD80-044C-4335-A591-407B23F5DDBE}"/>
              </a:ext>
            </a:extLst>
          </p:cNvPr>
          <p:cNvSpPr/>
          <p:nvPr/>
        </p:nvSpPr>
        <p:spPr>
          <a:xfrm>
            <a:off x="10563366" y="4543340"/>
            <a:ext cx="232623" cy="210656"/>
          </a:xfrm>
          <a:prstGeom prst="ellipse">
            <a:avLst/>
          </a:prstGeom>
          <a:solidFill>
            <a:schemeClr val="accent2"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0" name="Ovale 49">
            <a:extLst>
              <a:ext uri="{FF2B5EF4-FFF2-40B4-BE49-F238E27FC236}">
                <a16:creationId xmlns:a16="http://schemas.microsoft.com/office/drawing/2014/main" id="{5D05D1A1-1BD8-ED1C-CDB1-1D5D35073D4A}"/>
              </a:ext>
            </a:extLst>
          </p:cNvPr>
          <p:cNvSpPr/>
          <p:nvPr/>
        </p:nvSpPr>
        <p:spPr>
          <a:xfrm>
            <a:off x="10734683" y="4514862"/>
            <a:ext cx="232623" cy="210656"/>
          </a:xfrm>
          <a:prstGeom prst="ellipse">
            <a:avLst/>
          </a:prstGeom>
          <a:solidFill>
            <a:schemeClr val="accent2"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1" name="Ovale 50">
            <a:extLst>
              <a:ext uri="{FF2B5EF4-FFF2-40B4-BE49-F238E27FC236}">
                <a16:creationId xmlns:a16="http://schemas.microsoft.com/office/drawing/2014/main" id="{A9AF6861-CF98-036E-C08B-A65F6CE3CB0A}"/>
              </a:ext>
            </a:extLst>
          </p:cNvPr>
          <p:cNvSpPr/>
          <p:nvPr/>
        </p:nvSpPr>
        <p:spPr>
          <a:xfrm>
            <a:off x="10861886" y="4381056"/>
            <a:ext cx="232623" cy="210656"/>
          </a:xfrm>
          <a:prstGeom prst="ellipse">
            <a:avLst/>
          </a:prstGeom>
          <a:solidFill>
            <a:schemeClr val="accent2"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2" name="Ovale 51">
            <a:extLst>
              <a:ext uri="{FF2B5EF4-FFF2-40B4-BE49-F238E27FC236}">
                <a16:creationId xmlns:a16="http://schemas.microsoft.com/office/drawing/2014/main" id="{520C88DB-270F-1BF5-0413-D6A594086AC8}"/>
              </a:ext>
            </a:extLst>
          </p:cNvPr>
          <p:cNvSpPr/>
          <p:nvPr/>
        </p:nvSpPr>
        <p:spPr>
          <a:xfrm>
            <a:off x="10871672" y="4223873"/>
            <a:ext cx="232623" cy="210656"/>
          </a:xfrm>
          <a:prstGeom prst="ellipse">
            <a:avLst/>
          </a:prstGeom>
          <a:solidFill>
            <a:schemeClr val="accent2"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3" name="Ovale 52">
            <a:extLst>
              <a:ext uri="{FF2B5EF4-FFF2-40B4-BE49-F238E27FC236}">
                <a16:creationId xmlns:a16="http://schemas.microsoft.com/office/drawing/2014/main" id="{96B8C1A2-168D-F780-E6E5-470C1CBB70F1}"/>
              </a:ext>
            </a:extLst>
          </p:cNvPr>
          <p:cNvSpPr/>
          <p:nvPr/>
        </p:nvSpPr>
        <p:spPr>
          <a:xfrm>
            <a:off x="10871672" y="4066823"/>
            <a:ext cx="232623" cy="210656"/>
          </a:xfrm>
          <a:prstGeom prst="ellipse">
            <a:avLst/>
          </a:prstGeom>
          <a:solidFill>
            <a:schemeClr val="accent2"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4" name="Ovale 53">
            <a:extLst>
              <a:ext uri="{FF2B5EF4-FFF2-40B4-BE49-F238E27FC236}">
                <a16:creationId xmlns:a16="http://schemas.microsoft.com/office/drawing/2014/main" id="{B794248D-EF96-5CF8-6858-C8068638797B}"/>
              </a:ext>
            </a:extLst>
          </p:cNvPr>
          <p:cNvSpPr/>
          <p:nvPr/>
        </p:nvSpPr>
        <p:spPr>
          <a:xfrm>
            <a:off x="10841029" y="3941531"/>
            <a:ext cx="232623" cy="210656"/>
          </a:xfrm>
          <a:prstGeom prst="ellipse">
            <a:avLst/>
          </a:prstGeom>
          <a:solidFill>
            <a:schemeClr val="accent2"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5" name="Ovale 54">
            <a:extLst>
              <a:ext uri="{FF2B5EF4-FFF2-40B4-BE49-F238E27FC236}">
                <a16:creationId xmlns:a16="http://schemas.microsoft.com/office/drawing/2014/main" id="{E4AD3B5F-954B-5841-F087-49D01402FAF3}"/>
              </a:ext>
            </a:extLst>
          </p:cNvPr>
          <p:cNvSpPr/>
          <p:nvPr/>
        </p:nvSpPr>
        <p:spPr>
          <a:xfrm>
            <a:off x="10787221" y="3821964"/>
            <a:ext cx="232623" cy="210656"/>
          </a:xfrm>
          <a:prstGeom prst="ellipse">
            <a:avLst/>
          </a:prstGeom>
          <a:solidFill>
            <a:schemeClr val="accent2"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6" name="Ovale 55">
            <a:extLst>
              <a:ext uri="{FF2B5EF4-FFF2-40B4-BE49-F238E27FC236}">
                <a16:creationId xmlns:a16="http://schemas.microsoft.com/office/drawing/2014/main" id="{7D8280B1-8874-3C41-2946-B18D7EF5D65F}"/>
              </a:ext>
            </a:extLst>
          </p:cNvPr>
          <p:cNvSpPr/>
          <p:nvPr/>
        </p:nvSpPr>
        <p:spPr>
          <a:xfrm>
            <a:off x="10718629" y="3727834"/>
            <a:ext cx="232623" cy="210656"/>
          </a:xfrm>
          <a:prstGeom prst="ellipse">
            <a:avLst/>
          </a:prstGeom>
          <a:solidFill>
            <a:schemeClr val="accent2"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7" name="Ovale 56">
            <a:extLst>
              <a:ext uri="{FF2B5EF4-FFF2-40B4-BE49-F238E27FC236}">
                <a16:creationId xmlns:a16="http://schemas.microsoft.com/office/drawing/2014/main" id="{3DFF69B4-6BF2-D026-FC8A-767A1113EAD4}"/>
              </a:ext>
            </a:extLst>
          </p:cNvPr>
          <p:cNvSpPr/>
          <p:nvPr/>
        </p:nvSpPr>
        <p:spPr>
          <a:xfrm>
            <a:off x="10563366" y="3654838"/>
            <a:ext cx="232623" cy="210656"/>
          </a:xfrm>
          <a:prstGeom prst="ellipse">
            <a:avLst/>
          </a:prstGeom>
          <a:solidFill>
            <a:schemeClr val="accent2"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8" name="Ovale 57">
            <a:extLst>
              <a:ext uri="{FF2B5EF4-FFF2-40B4-BE49-F238E27FC236}">
                <a16:creationId xmlns:a16="http://schemas.microsoft.com/office/drawing/2014/main" id="{26312C7B-ED46-25C3-5CD9-8AC166F130B7}"/>
              </a:ext>
            </a:extLst>
          </p:cNvPr>
          <p:cNvSpPr/>
          <p:nvPr/>
        </p:nvSpPr>
        <p:spPr>
          <a:xfrm>
            <a:off x="10384963" y="3631910"/>
            <a:ext cx="232623" cy="210656"/>
          </a:xfrm>
          <a:prstGeom prst="ellipse">
            <a:avLst/>
          </a:prstGeom>
          <a:solidFill>
            <a:schemeClr val="accent2"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59" name="Ovale 58">
            <a:extLst>
              <a:ext uri="{FF2B5EF4-FFF2-40B4-BE49-F238E27FC236}">
                <a16:creationId xmlns:a16="http://schemas.microsoft.com/office/drawing/2014/main" id="{601DD61B-5607-5C75-F258-9AFB09AAEED4}"/>
              </a:ext>
            </a:extLst>
          </p:cNvPr>
          <p:cNvSpPr/>
          <p:nvPr/>
        </p:nvSpPr>
        <p:spPr>
          <a:xfrm>
            <a:off x="10086309" y="3568202"/>
            <a:ext cx="232623" cy="210656"/>
          </a:xfrm>
          <a:prstGeom prst="ellipse">
            <a:avLst/>
          </a:prstGeom>
          <a:solidFill>
            <a:schemeClr val="accent2">
              <a:alpha val="72549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8806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F4185BAB-A57D-9484-6A14-CA2A11371D17}"/>
              </a:ext>
            </a:extLst>
          </p:cNvPr>
          <p:cNvSpPr txBox="1"/>
          <p:nvPr/>
        </p:nvSpPr>
        <p:spPr>
          <a:xfrm>
            <a:off x="387626" y="298174"/>
            <a:ext cx="781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Creare un sistema di Visual Object Tracking con l’IA</a:t>
            </a:r>
            <a:endParaRPr lang="en-US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4BB63E4-8C38-A797-2051-4B87809E7AEF}"/>
              </a:ext>
            </a:extLst>
          </p:cNvPr>
          <p:cNvSpPr txBox="1"/>
          <p:nvPr/>
        </p:nvSpPr>
        <p:spPr>
          <a:xfrm>
            <a:off x="387626" y="821394"/>
            <a:ext cx="1234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DESIDERATA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5B2408E-AF80-0E61-4CC1-EC0E820837C0}"/>
              </a:ext>
            </a:extLst>
          </p:cNvPr>
          <p:cNvSpPr txBox="1"/>
          <p:nvPr/>
        </p:nvSpPr>
        <p:spPr>
          <a:xfrm>
            <a:off x="420173" y="1683168"/>
            <a:ext cx="11351654" cy="1287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1800" b="1" dirty="0"/>
              <a:t>Riconoscere la persona target in una moltitudine di persone nel primo frame del video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1800" b="1" dirty="0"/>
              <a:t>Continuare a riconoscere la persona target in ogni frame in cui appare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1800" b="1" dirty="0"/>
              <a:t>Mantenere traccia dello spostamento della persona target nel video</a:t>
            </a:r>
          </a:p>
        </p:txBody>
      </p:sp>
      <p:pic>
        <p:nvPicPr>
          <p:cNvPr id="35" name="Immagine 34">
            <a:extLst>
              <a:ext uri="{FF2B5EF4-FFF2-40B4-BE49-F238E27FC236}">
                <a16:creationId xmlns:a16="http://schemas.microsoft.com/office/drawing/2014/main" id="{4D5062A9-5BE9-67E0-0523-270B047755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18" y="3390400"/>
            <a:ext cx="3441654" cy="1650852"/>
          </a:xfrm>
          <a:prstGeom prst="rect">
            <a:avLst/>
          </a:prstGeom>
        </p:spPr>
      </p:pic>
      <p:pic>
        <p:nvPicPr>
          <p:cNvPr id="37" name="Immagine 36">
            <a:extLst>
              <a:ext uri="{FF2B5EF4-FFF2-40B4-BE49-F238E27FC236}">
                <a16:creationId xmlns:a16="http://schemas.microsoft.com/office/drawing/2014/main" id="{B3BAA8E1-3516-6863-D77F-F0B23C49BB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1737" y="3390400"/>
            <a:ext cx="3544909" cy="1650852"/>
          </a:xfrm>
          <a:prstGeom prst="rect">
            <a:avLst/>
          </a:prstGeom>
        </p:spPr>
      </p:pic>
      <p:pic>
        <p:nvPicPr>
          <p:cNvPr id="38" name="Immagine 37">
            <a:extLst>
              <a:ext uri="{FF2B5EF4-FFF2-40B4-BE49-F238E27FC236}">
                <a16:creationId xmlns:a16="http://schemas.microsoft.com/office/drawing/2014/main" id="{052E2135-98DA-B522-009E-5A9A1AD748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8872" y="3390400"/>
            <a:ext cx="3087539" cy="1650852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8930EB8D-391E-AB70-9D43-7D59E25C945C}"/>
              </a:ext>
            </a:extLst>
          </p:cNvPr>
          <p:cNvSpPr/>
          <p:nvPr/>
        </p:nvSpPr>
        <p:spPr>
          <a:xfrm>
            <a:off x="2390025" y="4104162"/>
            <a:ext cx="376741" cy="7138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7030A0"/>
              </a:solidFill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EDF3B5E8-7FDF-1742-4320-542E61C32845}"/>
              </a:ext>
            </a:extLst>
          </p:cNvPr>
          <p:cNvSpPr txBox="1"/>
          <p:nvPr/>
        </p:nvSpPr>
        <p:spPr>
          <a:xfrm>
            <a:off x="8654480" y="3700551"/>
            <a:ext cx="10776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b="1" dirty="0">
                <a:solidFill>
                  <a:srgbClr val="FF0000"/>
                </a:solidFill>
              </a:rPr>
              <a:t>TARGET</a:t>
            </a:r>
          </a:p>
        </p:txBody>
      </p:sp>
      <p:sp>
        <p:nvSpPr>
          <p:cNvPr id="40" name="Rettangolo 39">
            <a:extLst>
              <a:ext uri="{FF2B5EF4-FFF2-40B4-BE49-F238E27FC236}">
                <a16:creationId xmlns:a16="http://schemas.microsoft.com/office/drawing/2014/main" id="{59037959-91C4-67D0-72EC-AB7ED6EB2AA3}"/>
              </a:ext>
            </a:extLst>
          </p:cNvPr>
          <p:cNvSpPr/>
          <p:nvPr/>
        </p:nvSpPr>
        <p:spPr>
          <a:xfrm>
            <a:off x="5694425" y="4012013"/>
            <a:ext cx="376741" cy="7138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7030A0"/>
              </a:solidFill>
            </a:endParaRP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A92DAD27-D56E-7727-C95B-AEAA81A3BEFB}"/>
              </a:ext>
            </a:extLst>
          </p:cNvPr>
          <p:cNvSpPr/>
          <p:nvPr/>
        </p:nvSpPr>
        <p:spPr>
          <a:xfrm>
            <a:off x="8998825" y="3947156"/>
            <a:ext cx="376741" cy="7138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rgbClr val="7030A0"/>
              </a:solidFill>
            </a:endParaRP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64C167FE-3A17-47F6-2427-5AE61D1FEE94}"/>
              </a:ext>
            </a:extLst>
          </p:cNvPr>
          <p:cNvSpPr txBox="1"/>
          <p:nvPr/>
        </p:nvSpPr>
        <p:spPr>
          <a:xfrm>
            <a:off x="5341688" y="3728888"/>
            <a:ext cx="10776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b="1" dirty="0">
                <a:solidFill>
                  <a:srgbClr val="FF0000"/>
                </a:solidFill>
              </a:rPr>
              <a:t>TARGET</a:t>
            </a:r>
          </a:p>
        </p:txBody>
      </p:sp>
      <p:sp>
        <p:nvSpPr>
          <p:cNvPr id="43" name="CasellaDiTesto 42">
            <a:extLst>
              <a:ext uri="{FF2B5EF4-FFF2-40B4-BE49-F238E27FC236}">
                <a16:creationId xmlns:a16="http://schemas.microsoft.com/office/drawing/2014/main" id="{128AA52D-2EF5-1BAF-772C-49EAE5B7AC17}"/>
              </a:ext>
            </a:extLst>
          </p:cNvPr>
          <p:cNvSpPr txBox="1"/>
          <p:nvPr/>
        </p:nvSpPr>
        <p:spPr>
          <a:xfrm>
            <a:off x="2039552" y="3816351"/>
            <a:ext cx="107768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100" b="1" dirty="0">
                <a:solidFill>
                  <a:srgbClr val="FF0000"/>
                </a:solidFill>
              </a:rPr>
              <a:t>TARGET</a:t>
            </a:r>
          </a:p>
        </p:txBody>
      </p:sp>
      <p:sp>
        <p:nvSpPr>
          <p:cNvPr id="39" name="Rettangolo 38">
            <a:extLst>
              <a:ext uri="{FF2B5EF4-FFF2-40B4-BE49-F238E27FC236}">
                <a16:creationId xmlns:a16="http://schemas.microsoft.com/office/drawing/2014/main" id="{E1C1B0FF-940A-1EF6-D783-553FC5F890A5}"/>
              </a:ext>
            </a:extLst>
          </p:cNvPr>
          <p:cNvSpPr/>
          <p:nvPr/>
        </p:nvSpPr>
        <p:spPr>
          <a:xfrm>
            <a:off x="10456646" y="3390400"/>
            <a:ext cx="431094" cy="16508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44">
            <a:extLst>
              <a:ext uri="{FF2B5EF4-FFF2-40B4-BE49-F238E27FC236}">
                <a16:creationId xmlns:a16="http://schemas.microsoft.com/office/drawing/2014/main" id="{6ADF1E90-E968-BA65-1E66-370BFFCCF6F6}"/>
              </a:ext>
            </a:extLst>
          </p:cNvPr>
          <p:cNvSpPr/>
          <p:nvPr/>
        </p:nvSpPr>
        <p:spPr>
          <a:xfrm>
            <a:off x="10896684" y="3390400"/>
            <a:ext cx="431094" cy="16508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0E41C8DE-DF6F-4725-6EC0-4DE92CE91E7C}"/>
              </a:ext>
            </a:extLst>
          </p:cNvPr>
          <p:cNvSpPr/>
          <p:nvPr/>
        </p:nvSpPr>
        <p:spPr>
          <a:xfrm>
            <a:off x="11327778" y="3390400"/>
            <a:ext cx="431094" cy="165085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47">
            <a:extLst>
              <a:ext uri="{FF2B5EF4-FFF2-40B4-BE49-F238E27FC236}">
                <a16:creationId xmlns:a16="http://schemas.microsoft.com/office/drawing/2014/main" id="{2D85CAF6-3B84-FD7D-E5E2-DED36EDE9CEB}"/>
              </a:ext>
            </a:extLst>
          </p:cNvPr>
          <p:cNvSpPr/>
          <p:nvPr/>
        </p:nvSpPr>
        <p:spPr>
          <a:xfrm>
            <a:off x="407218" y="5044733"/>
            <a:ext cx="11351654" cy="243124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6FFEC932-F940-E165-DAC6-9BA43C509FB6}"/>
              </a:ext>
            </a:extLst>
          </p:cNvPr>
          <p:cNvSpPr/>
          <p:nvPr/>
        </p:nvSpPr>
        <p:spPr>
          <a:xfrm>
            <a:off x="407218" y="5056453"/>
            <a:ext cx="2359548" cy="220771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9E9FCAE1-57BB-25E9-FD03-92A15ADFC73F}"/>
              </a:ext>
            </a:extLst>
          </p:cNvPr>
          <p:cNvSpPr txBox="1"/>
          <p:nvPr/>
        </p:nvSpPr>
        <p:spPr>
          <a:xfrm>
            <a:off x="318978" y="5299577"/>
            <a:ext cx="6379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900" dirty="0"/>
              <a:t>00:00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8F5FF8BA-A1D6-3E9F-CE67-D7FEF731D2FA}"/>
              </a:ext>
            </a:extLst>
          </p:cNvPr>
          <p:cNvSpPr txBox="1"/>
          <p:nvPr/>
        </p:nvSpPr>
        <p:spPr>
          <a:xfrm>
            <a:off x="2442233" y="5299577"/>
            <a:ext cx="6379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900" b="1" dirty="0"/>
              <a:t>00:04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915D0C3D-32A9-EA5D-675A-96C0C52392AD}"/>
              </a:ext>
            </a:extLst>
          </p:cNvPr>
          <p:cNvSpPr txBox="1"/>
          <p:nvPr/>
        </p:nvSpPr>
        <p:spPr>
          <a:xfrm>
            <a:off x="11224435" y="5299577"/>
            <a:ext cx="63795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it-IT" sz="900" dirty="0"/>
              <a:t>00:20</a:t>
            </a:r>
          </a:p>
        </p:txBody>
      </p:sp>
    </p:spTree>
    <p:extLst>
      <p:ext uri="{BB962C8B-B14F-4D97-AF65-F5344CB8AC3E}">
        <p14:creationId xmlns:p14="http://schemas.microsoft.com/office/powerpoint/2010/main" val="2697103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F4185BAB-A57D-9484-6A14-CA2A11371D17}"/>
              </a:ext>
            </a:extLst>
          </p:cNvPr>
          <p:cNvSpPr txBox="1"/>
          <p:nvPr/>
        </p:nvSpPr>
        <p:spPr>
          <a:xfrm>
            <a:off x="387626" y="298174"/>
            <a:ext cx="781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Creare un sistema di Visual Object Tracking con l’IA</a:t>
            </a:r>
            <a:endParaRPr lang="en-US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4BB63E4-8C38-A797-2051-4B87809E7AEF}"/>
              </a:ext>
            </a:extLst>
          </p:cNvPr>
          <p:cNvSpPr txBox="1"/>
          <p:nvPr/>
        </p:nvSpPr>
        <p:spPr>
          <a:xfrm>
            <a:off x="387626" y="821394"/>
            <a:ext cx="1151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SOLUZIONE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6" name="Elemento grafico 25" descr="Telecamera di sicurezza con riempimento a tinta unita">
            <a:extLst>
              <a:ext uri="{FF2B5EF4-FFF2-40B4-BE49-F238E27FC236}">
                <a16:creationId xmlns:a16="http://schemas.microsoft.com/office/drawing/2014/main" id="{AD024E9F-3BF3-259A-B807-168F43BDD8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4911" y="1435625"/>
            <a:ext cx="914400" cy="914400"/>
          </a:xfrm>
          <a:prstGeom prst="rect">
            <a:avLst/>
          </a:prstGeom>
        </p:spPr>
      </p:pic>
      <p:pic>
        <p:nvPicPr>
          <p:cNvPr id="34" name="Elemento grafico 33" descr="Pellicola cinematografica contorno">
            <a:extLst>
              <a:ext uri="{FF2B5EF4-FFF2-40B4-BE49-F238E27FC236}">
                <a16:creationId xmlns:a16="http://schemas.microsoft.com/office/drawing/2014/main" id="{E7910C27-C329-39DB-C1AA-7D4F44EC29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8899" t="30670" r="19759" b="30670"/>
          <a:stretch/>
        </p:blipFill>
        <p:spPr>
          <a:xfrm>
            <a:off x="3298489" y="1717234"/>
            <a:ext cx="560896" cy="353506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97F62F50-FCA6-5B6E-A454-588E7527DD41}"/>
              </a:ext>
            </a:extLst>
          </p:cNvPr>
          <p:cNvSpPr txBox="1"/>
          <p:nvPr/>
        </p:nvSpPr>
        <p:spPr>
          <a:xfrm>
            <a:off x="3435650" y="1733966"/>
            <a:ext cx="286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</a:t>
            </a:r>
          </a:p>
        </p:txBody>
      </p:sp>
      <p:sp>
        <p:nvSpPr>
          <p:cNvPr id="39" name="Freccia destra 38">
            <a:extLst>
              <a:ext uri="{FF2B5EF4-FFF2-40B4-BE49-F238E27FC236}">
                <a16:creationId xmlns:a16="http://schemas.microsoft.com/office/drawing/2014/main" id="{D31EF922-9D37-C9BA-F531-E03F8EC78EA5}"/>
              </a:ext>
            </a:extLst>
          </p:cNvPr>
          <p:cNvSpPr/>
          <p:nvPr/>
        </p:nvSpPr>
        <p:spPr>
          <a:xfrm>
            <a:off x="2912422" y="1747274"/>
            <a:ext cx="327992" cy="2981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A7986621-1BA7-A23E-3D95-FBE82CFB5101}"/>
              </a:ext>
            </a:extLst>
          </p:cNvPr>
          <p:cNvSpPr txBox="1"/>
          <p:nvPr/>
        </p:nvSpPr>
        <p:spPr>
          <a:xfrm>
            <a:off x="1058855" y="2251770"/>
            <a:ext cx="666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/>
              <a:t>Video</a:t>
            </a:r>
          </a:p>
        </p:txBody>
      </p:sp>
      <p:sp>
        <p:nvSpPr>
          <p:cNvPr id="42" name="CasellaDiTesto 41">
            <a:extLst>
              <a:ext uri="{FF2B5EF4-FFF2-40B4-BE49-F238E27FC236}">
                <a16:creationId xmlns:a16="http://schemas.microsoft.com/office/drawing/2014/main" id="{78345370-70F1-AA37-982D-B9C30782BC58}"/>
              </a:ext>
            </a:extLst>
          </p:cNvPr>
          <p:cNvSpPr txBox="1"/>
          <p:nvPr/>
        </p:nvSpPr>
        <p:spPr>
          <a:xfrm>
            <a:off x="3255619" y="2102929"/>
            <a:ext cx="6665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/>
              <a:t>Single Frame</a:t>
            </a:r>
          </a:p>
        </p:txBody>
      </p:sp>
      <p:sp>
        <p:nvSpPr>
          <p:cNvPr id="43" name="Rettangolo con angoli arrotondati 42">
            <a:extLst>
              <a:ext uri="{FF2B5EF4-FFF2-40B4-BE49-F238E27FC236}">
                <a16:creationId xmlns:a16="http://schemas.microsoft.com/office/drawing/2014/main" id="{46DE2468-B1AD-803C-94A4-CC4CE3259040}"/>
              </a:ext>
            </a:extLst>
          </p:cNvPr>
          <p:cNvSpPr/>
          <p:nvPr/>
        </p:nvSpPr>
        <p:spPr>
          <a:xfrm>
            <a:off x="4323402" y="1528533"/>
            <a:ext cx="2057400" cy="72323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/>
              <a:t>Object </a:t>
            </a:r>
            <a:r>
              <a:rPr lang="it-IT" b="1" dirty="0" err="1"/>
              <a:t>Detection</a:t>
            </a:r>
            <a:endParaRPr lang="it-IT" b="1" dirty="0"/>
          </a:p>
        </p:txBody>
      </p:sp>
      <p:sp>
        <p:nvSpPr>
          <p:cNvPr id="44" name="Freccia destra 43">
            <a:extLst>
              <a:ext uri="{FF2B5EF4-FFF2-40B4-BE49-F238E27FC236}">
                <a16:creationId xmlns:a16="http://schemas.microsoft.com/office/drawing/2014/main" id="{D940F912-0706-7496-6F97-53C96F6DA072}"/>
              </a:ext>
            </a:extLst>
          </p:cNvPr>
          <p:cNvSpPr/>
          <p:nvPr/>
        </p:nvSpPr>
        <p:spPr>
          <a:xfrm>
            <a:off x="3919445" y="1757811"/>
            <a:ext cx="327992" cy="2981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5" name="Rettangolo con angoli arrotondati 44">
            <a:extLst>
              <a:ext uri="{FF2B5EF4-FFF2-40B4-BE49-F238E27FC236}">
                <a16:creationId xmlns:a16="http://schemas.microsoft.com/office/drawing/2014/main" id="{6B641114-6D77-C500-0F03-DD1F4F885C2A}"/>
              </a:ext>
            </a:extLst>
          </p:cNvPr>
          <p:cNvSpPr/>
          <p:nvPr/>
        </p:nvSpPr>
        <p:spPr>
          <a:xfrm>
            <a:off x="6852749" y="1528533"/>
            <a:ext cx="2057400" cy="723237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/>
              <a:t>Object Tracking</a:t>
            </a:r>
          </a:p>
        </p:txBody>
      </p:sp>
      <p:sp>
        <p:nvSpPr>
          <p:cNvPr id="46" name="Freccia destra 45">
            <a:extLst>
              <a:ext uri="{FF2B5EF4-FFF2-40B4-BE49-F238E27FC236}">
                <a16:creationId xmlns:a16="http://schemas.microsoft.com/office/drawing/2014/main" id="{A44620AF-C438-565C-B077-E29EE582319E}"/>
              </a:ext>
            </a:extLst>
          </p:cNvPr>
          <p:cNvSpPr/>
          <p:nvPr/>
        </p:nvSpPr>
        <p:spPr>
          <a:xfrm>
            <a:off x="6448792" y="1757811"/>
            <a:ext cx="327992" cy="2981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62" name="Elemento grafico 61" descr="Pellicola cinematografica contorno">
            <a:extLst>
              <a:ext uri="{FF2B5EF4-FFF2-40B4-BE49-F238E27FC236}">
                <a16:creationId xmlns:a16="http://schemas.microsoft.com/office/drawing/2014/main" id="{A30C5DCC-E5DF-7184-58C6-FBEA396E62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8899" t="30670" r="19759" b="30670"/>
          <a:stretch/>
        </p:blipFill>
        <p:spPr>
          <a:xfrm>
            <a:off x="9372181" y="1726286"/>
            <a:ext cx="560896" cy="353506"/>
          </a:xfrm>
          <a:prstGeom prst="rect">
            <a:avLst/>
          </a:prstGeom>
        </p:spPr>
      </p:pic>
      <p:sp>
        <p:nvSpPr>
          <p:cNvPr id="63" name="CasellaDiTesto 62">
            <a:extLst>
              <a:ext uri="{FF2B5EF4-FFF2-40B4-BE49-F238E27FC236}">
                <a16:creationId xmlns:a16="http://schemas.microsoft.com/office/drawing/2014/main" id="{CA21CE38-B5C1-CA93-E4E2-2BFE60DC544D}"/>
              </a:ext>
            </a:extLst>
          </p:cNvPr>
          <p:cNvSpPr txBox="1"/>
          <p:nvPr/>
        </p:nvSpPr>
        <p:spPr>
          <a:xfrm>
            <a:off x="9509342" y="1743018"/>
            <a:ext cx="286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</a:t>
            </a:r>
          </a:p>
        </p:txBody>
      </p:sp>
      <p:sp>
        <p:nvSpPr>
          <p:cNvPr id="64" name="Freccia destra 63">
            <a:extLst>
              <a:ext uri="{FF2B5EF4-FFF2-40B4-BE49-F238E27FC236}">
                <a16:creationId xmlns:a16="http://schemas.microsoft.com/office/drawing/2014/main" id="{349985BD-23DC-5D32-3834-092AB4EBF885}"/>
              </a:ext>
            </a:extLst>
          </p:cNvPr>
          <p:cNvSpPr/>
          <p:nvPr/>
        </p:nvSpPr>
        <p:spPr>
          <a:xfrm>
            <a:off x="8986114" y="1756326"/>
            <a:ext cx="327992" cy="2981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5" name="CasellaDiTesto 64">
            <a:extLst>
              <a:ext uri="{FF2B5EF4-FFF2-40B4-BE49-F238E27FC236}">
                <a16:creationId xmlns:a16="http://schemas.microsoft.com/office/drawing/2014/main" id="{5407BF49-A8B3-BA82-258B-125B58EAB000}"/>
              </a:ext>
            </a:extLst>
          </p:cNvPr>
          <p:cNvSpPr txBox="1"/>
          <p:nvPr/>
        </p:nvSpPr>
        <p:spPr>
          <a:xfrm>
            <a:off x="9150110" y="2102929"/>
            <a:ext cx="1008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 err="1"/>
              <a:t>Processed</a:t>
            </a:r>
            <a:r>
              <a:rPr lang="it-IT" sz="1200" b="1" dirty="0"/>
              <a:t> Frame</a:t>
            </a:r>
          </a:p>
        </p:txBody>
      </p:sp>
      <p:pic>
        <p:nvPicPr>
          <p:cNvPr id="66" name="Elemento grafico 65" descr="Pellicola cinematografica contorno">
            <a:extLst>
              <a:ext uri="{FF2B5EF4-FFF2-40B4-BE49-F238E27FC236}">
                <a16:creationId xmlns:a16="http://schemas.microsoft.com/office/drawing/2014/main" id="{EA6BACBD-7242-F7CE-87AD-DD93B88FA8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8899" t="30670" r="19759" b="30670"/>
          <a:stretch/>
        </p:blipFill>
        <p:spPr>
          <a:xfrm>
            <a:off x="2293452" y="1433301"/>
            <a:ext cx="560896" cy="353506"/>
          </a:xfrm>
          <a:prstGeom prst="rect">
            <a:avLst/>
          </a:prstGeom>
        </p:spPr>
      </p:pic>
      <p:pic>
        <p:nvPicPr>
          <p:cNvPr id="67" name="Elemento grafico 66" descr="Pellicola cinematografica contorno">
            <a:extLst>
              <a:ext uri="{FF2B5EF4-FFF2-40B4-BE49-F238E27FC236}">
                <a16:creationId xmlns:a16="http://schemas.microsoft.com/office/drawing/2014/main" id="{C7DFE15D-86E5-1906-2D59-86E67FB3A3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8899" t="30670" r="19759" b="30670"/>
          <a:stretch/>
        </p:blipFill>
        <p:spPr>
          <a:xfrm>
            <a:off x="2293452" y="1714910"/>
            <a:ext cx="560896" cy="353506"/>
          </a:xfrm>
          <a:prstGeom prst="rect">
            <a:avLst/>
          </a:prstGeom>
        </p:spPr>
      </p:pic>
      <p:pic>
        <p:nvPicPr>
          <p:cNvPr id="68" name="Elemento grafico 67" descr="Pellicola cinematografica contorno">
            <a:extLst>
              <a:ext uri="{FF2B5EF4-FFF2-40B4-BE49-F238E27FC236}">
                <a16:creationId xmlns:a16="http://schemas.microsoft.com/office/drawing/2014/main" id="{C27C2F6C-EEB3-B96B-46EA-9F4AFFC74C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8899" t="30670" r="19759" b="30670"/>
          <a:stretch/>
        </p:blipFill>
        <p:spPr>
          <a:xfrm>
            <a:off x="2293452" y="1996519"/>
            <a:ext cx="560896" cy="353506"/>
          </a:xfrm>
          <a:prstGeom prst="rect">
            <a:avLst/>
          </a:prstGeom>
        </p:spPr>
      </p:pic>
      <p:sp>
        <p:nvSpPr>
          <p:cNvPr id="69" name="CasellaDiTesto 68">
            <a:extLst>
              <a:ext uri="{FF2B5EF4-FFF2-40B4-BE49-F238E27FC236}">
                <a16:creationId xmlns:a16="http://schemas.microsoft.com/office/drawing/2014/main" id="{8A0A0962-0397-7F5B-1B1E-0C35C4972D2B}"/>
              </a:ext>
            </a:extLst>
          </p:cNvPr>
          <p:cNvSpPr txBox="1"/>
          <p:nvPr/>
        </p:nvSpPr>
        <p:spPr>
          <a:xfrm>
            <a:off x="2430613" y="1450034"/>
            <a:ext cx="286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</a:t>
            </a:r>
          </a:p>
        </p:txBody>
      </p:sp>
      <p:sp>
        <p:nvSpPr>
          <p:cNvPr id="70" name="CasellaDiTesto 69">
            <a:extLst>
              <a:ext uri="{FF2B5EF4-FFF2-40B4-BE49-F238E27FC236}">
                <a16:creationId xmlns:a16="http://schemas.microsoft.com/office/drawing/2014/main" id="{99CE5688-735E-2F64-3274-1D5349795493}"/>
              </a:ext>
            </a:extLst>
          </p:cNvPr>
          <p:cNvSpPr txBox="1"/>
          <p:nvPr/>
        </p:nvSpPr>
        <p:spPr>
          <a:xfrm>
            <a:off x="2430613" y="1731643"/>
            <a:ext cx="286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2</a:t>
            </a:r>
          </a:p>
        </p:txBody>
      </p:sp>
      <p:sp>
        <p:nvSpPr>
          <p:cNvPr id="71" name="CasellaDiTesto 70">
            <a:extLst>
              <a:ext uri="{FF2B5EF4-FFF2-40B4-BE49-F238E27FC236}">
                <a16:creationId xmlns:a16="http://schemas.microsoft.com/office/drawing/2014/main" id="{625F066A-AC45-AE65-62E1-5A15BD78342F}"/>
              </a:ext>
            </a:extLst>
          </p:cNvPr>
          <p:cNvSpPr txBox="1"/>
          <p:nvPr/>
        </p:nvSpPr>
        <p:spPr>
          <a:xfrm>
            <a:off x="2430612" y="2019383"/>
            <a:ext cx="286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3</a:t>
            </a:r>
          </a:p>
        </p:txBody>
      </p:sp>
      <p:sp>
        <p:nvSpPr>
          <p:cNvPr id="72" name="Freccia destra 71">
            <a:extLst>
              <a:ext uri="{FF2B5EF4-FFF2-40B4-BE49-F238E27FC236}">
                <a16:creationId xmlns:a16="http://schemas.microsoft.com/office/drawing/2014/main" id="{42FE8F66-25A1-E296-FD09-C7BC1CD47E9B}"/>
              </a:ext>
            </a:extLst>
          </p:cNvPr>
          <p:cNvSpPr/>
          <p:nvPr/>
        </p:nvSpPr>
        <p:spPr>
          <a:xfrm>
            <a:off x="1880550" y="1743738"/>
            <a:ext cx="327992" cy="2981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3" name="CasellaDiTesto 72">
            <a:extLst>
              <a:ext uri="{FF2B5EF4-FFF2-40B4-BE49-F238E27FC236}">
                <a16:creationId xmlns:a16="http://schemas.microsoft.com/office/drawing/2014/main" id="{B0C8F8DC-595C-ACEF-297E-CAEA5F21040B}"/>
              </a:ext>
            </a:extLst>
          </p:cNvPr>
          <p:cNvSpPr txBox="1"/>
          <p:nvPr/>
        </p:nvSpPr>
        <p:spPr>
          <a:xfrm>
            <a:off x="2245910" y="2388451"/>
            <a:ext cx="6665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 err="1"/>
              <a:t>Fames</a:t>
            </a:r>
            <a:endParaRPr lang="it-IT" sz="1200" b="1" dirty="0"/>
          </a:p>
        </p:txBody>
      </p:sp>
      <p:pic>
        <p:nvPicPr>
          <p:cNvPr id="74" name="Elemento grafico 73" descr="Pellicola cinematografica contorno">
            <a:extLst>
              <a:ext uri="{FF2B5EF4-FFF2-40B4-BE49-F238E27FC236}">
                <a16:creationId xmlns:a16="http://schemas.microsoft.com/office/drawing/2014/main" id="{35C13B6C-4F41-C2A4-7F79-772034B9D75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8899" t="30670" r="19759" b="30670"/>
          <a:stretch/>
        </p:blipFill>
        <p:spPr>
          <a:xfrm>
            <a:off x="10447049" y="1435119"/>
            <a:ext cx="560896" cy="353506"/>
          </a:xfrm>
          <a:prstGeom prst="rect">
            <a:avLst/>
          </a:prstGeom>
        </p:spPr>
      </p:pic>
      <p:pic>
        <p:nvPicPr>
          <p:cNvPr id="75" name="Elemento grafico 74" descr="Pellicola cinematografica contorno">
            <a:extLst>
              <a:ext uri="{FF2B5EF4-FFF2-40B4-BE49-F238E27FC236}">
                <a16:creationId xmlns:a16="http://schemas.microsoft.com/office/drawing/2014/main" id="{FE218AEB-88D1-5EC0-7C7B-FACF4C67F6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8899" t="30670" r="19759" b="30670"/>
          <a:stretch/>
        </p:blipFill>
        <p:spPr>
          <a:xfrm>
            <a:off x="10447049" y="1716728"/>
            <a:ext cx="560896" cy="353506"/>
          </a:xfrm>
          <a:prstGeom prst="rect">
            <a:avLst/>
          </a:prstGeom>
        </p:spPr>
      </p:pic>
      <p:pic>
        <p:nvPicPr>
          <p:cNvPr id="76" name="Elemento grafico 75" descr="Pellicola cinematografica contorno">
            <a:extLst>
              <a:ext uri="{FF2B5EF4-FFF2-40B4-BE49-F238E27FC236}">
                <a16:creationId xmlns:a16="http://schemas.microsoft.com/office/drawing/2014/main" id="{552C7DC6-1886-8C05-6357-87176DEF56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8899" t="30670" r="19759" b="30670"/>
          <a:stretch/>
        </p:blipFill>
        <p:spPr>
          <a:xfrm>
            <a:off x="10447049" y="1998337"/>
            <a:ext cx="560896" cy="353506"/>
          </a:xfrm>
          <a:prstGeom prst="rect">
            <a:avLst/>
          </a:prstGeom>
        </p:spPr>
      </p:pic>
      <p:sp>
        <p:nvSpPr>
          <p:cNvPr id="77" name="CasellaDiTesto 76">
            <a:extLst>
              <a:ext uri="{FF2B5EF4-FFF2-40B4-BE49-F238E27FC236}">
                <a16:creationId xmlns:a16="http://schemas.microsoft.com/office/drawing/2014/main" id="{E81B0C8C-AE8C-B7D5-C864-AC73B4A9E2F1}"/>
              </a:ext>
            </a:extLst>
          </p:cNvPr>
          <p:cNvSpPr txBox="1"/>
          <p:nvPr/>
        </p:nvSpPr>
        <p:spPr>
          <a:xfrm>
            <a:off x="10584210" y="1451852"/>
            <a:ext cx="2865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</a:t>
            </a:r>
          </a:p>
        </p:txBody>
      </p:sp>
      <p:sp>
        <p:nvSpPr>
          <p:cNvPr id="80" name="Freccia destra 79">
            <a:extLst>
              <a:ext uri="{FF2B5EF4-FFF2-40B4-BE49-F238E27FC236}">
                <a16:creationId xmlns:a16="http://schemas.microsoft.com/office/drawing/2014/main" id="{C4995545-2841-54FE-48DD-900E7EC2D455}"/>
              </a:ext>
            </a:extLst>
          </p:cNvPr>
          <p:cNvSpPr/>
          <p:nvPr/>
        </p:nvSpPr>
        <p:spPr>
          <a:xfrm>
            <a:off x="10034147" y="1745556"/>
            <a:ext cx="327992" cy="29817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CEE96BA3-8712-C4DD-4B46-66989436A0DE}"/>
              </a:ext>
            </a:extLst>
          </p:cNvPr>
          <p:cNvSpPr txBox="1"/>
          <p:nvPr/>
        </p:nvSpPr>
        <p:spPr>
          <a:xfrm>
            <a:off x="10223071" y="2333761"/>
            <a:ext cx="1008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200" b="1" dirty="0" err="1"/>
              <a:t>Processed</a:t>
            </a:r>
            <a:r>
              <a:rPr lang="it-IT" sz="1200" b="1" dirty="0"/>
              <a:t> Frames</a:t>
            </a:r>
          </a:p>
        </p:txBody>
      </p:sp>
      <p:sp>
        <p:nvSpPr>
          <p:cNvPr id="83" name="CasellaDiTesto 82">
            <a:extLst>
              <a:ext uri="{FF2B5EF4-FFF2-40B4-BE49-F238E27FC236}">
                <a16:creationId xmlns:a16="http://schemas.microsoft.com/office/drawing/2014/main" id="{88ED1596-D27D-CE79-4AEA-1CEE4F1FBE8F}"/>
              </a:ext>
            </a:extLst>
          </p:cNvPr>
          <p:cNvSpPr txBox="1"/>
          <p:nvPr/>
        </p:nvSpPr>
        <p:spPr>
          <a:xfrm>
            <a:off x="4606545" y="2256816"/>
            <a:ext cx="1477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solidFill>
                  <a:srgbClr val="002060"/>
                </a:solidFill>
              </a:rPr>
              <a:t>YOLO</a:t>
            </a:r>
          </a:p>
        </p:txBody>
      </p:sp>
      <p:sp>
        <p:nvSpPr>
          <p:cNvPr id="84" name="CasellaDiTesto 83">
            <a:extLst>
              <a:ext uri="{FF2B5EF4-FFF2-40B4-BE49-F238E27FC236}">
                <a16:creationId xmlns:a16="http://schemas.microsoft.com/office/drawing/2014/main" id="{7F288EB4-B715-4F29-8744-22238CDBC01C}"/>
              </a:ext>
            </a:extLst>
          </p:cNvPr>
          <p:cNvSpPr txBox="1"/>
          <p:nvPr/>
        </p:nvSpPr>
        <p:spPr>
          <a:xfrm>
            <a:off x="7142572" y="2260623"/>
            <a:ext cx="14777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>
                <a:solidFill>
                  <a:srgbClr val="002060"/>
                </a:solidFill>
              </a:rPr>
              <a:t>ByteTrack</a:t>
            </a:r>
            <a:endParaRPr lang="it-IT" b="1" dirty="0">
              <a:solidFill>
                <a:srgbClr val="002060"/>
              </a:solidFill>
            </a:endParaRPr>
          </a:p>
        </p:txBody>
      </p:sp>
      <p:pic>
        <p:nvPicPr>
          <p:cNvPr id="85" name="Picture 2" descr="YOLO11: Future of AI Vision | Ultralytics">
            <a:extLst>
              <a:ext uri="{FF2B5EF4-FFF2-40B4-BE49-F238E27FC236}">
                <a16:creationId xmlns:a16="http://schemas.microsoft.com/office/drawing/2014/main" id="{63E4CB81-3015-BC5D-E775-C44E2429E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00" y="3084520"/>
            <a:ext cx="2016951" cy="114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" name="Picture 6" descr="ByteTrack: Multi-Object Tracking by Associating Every Detection Box | Luffca">
            <a:extLst>
              <a:ext uri="{FF2B5EF4-FFF2-40B4-BE49-F238E27FC236}">
                <a16:creationId xmlns:a16="http://schemas.microsoft.com/office/drawing/2014/main" id="{6F28E9B0-182B-3E27-4092-A2683141C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5262" y="4294396"/>
            <a:ext cx="2934766" cy="1650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8" name="CasellaDiTesto 87">
            <a:extLst>
              <a:ext uri="{FF2B5EF4-FFF2-40B4-BE49-F238E27FC236}">
                <a16:creationId xmlns:a16="http://schemas.microsoft.com/office/drawing/2014/main" id="{26B90EF3-1AAF-FBFE-F6A9-9C86F32628C8}"/>
              </a:ext>
            </a:extLst>
          </p:cNvPr>
          <p:cNvSpPr txBox="1"/>
          <p:nvPr/>
        </p:nvSpPr>
        <p:spPr>
          <a:xfrm>
            <a:off x="2954424" y="3121140"/>
            <a:ext cx="8306686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YOLO, acronimo di </a:t>
            </a:r>
            <a:r>
              <a:rPr lang="it-IT" b="1" dirty="0" err="1"/>
              <a:t>You</a:t>
            </a:r>
            <a:r>
              <a:rPr lang="it-IT" b="1" dirty="0"/>
              <a:t> </a:t>
            </a:r>
            <a:r>
              <a:rPr lang="it-IT" b="1" dirty="0" err="1"/>
              <a:t>Only</a:t>
            </a:r>
            <a:r>
              <a:rPr lang="it-IT" b="1" dirty="0"/>
              <a:t> Look Once</a:t>
            </a:r>
            <a:r>
              <a:rPr lang="it-IT" dirty="0"/>
              <a:t>, è un algoritmo di </a:t>
            </a:r>
            <a:r>
              <a:rPr lang="it-IT" b="1" dirty="0" err="1"/>
              <a:t>object</a:t>
            </a:r>
            <a:r>
              <a:rPr lang="it-IT" b="1" dirty="0"/>
              <a:t> </a:t>
            </a:r>
            <a:r>
              <a:rPr lang="it-IT" b="1" dirty="0" err="1"/>
              <a:t>detection</a:t>
            </a:r>
            <a:r>
              <a:rPr lang="it-IT" dirty="0"/>
              <a:t> in ambito </a:t>
            </a:r>
            <a:r>
              <a:rPr lang="it-IT" b="1" dirty="0"/>
              <a:t>computer vision</a:t>
            </a:r>
            <a:r>
              <a:rPr lang="it-IT" dirty="0"/>
              <a:t>. È stato introdotto per la prima volta nel 2016 da Joseph </a:t>
            </a:r>
            <a:r>
              <a:rPr lang="it-IT" dirty="0" err="1"/>
              <a:t>Redmon</a:t>
            </a:r>
            <a:r>
              <a:rPr lang="it-IT" dirty="0"/>
              <a:t> e altri, ed è diventato uno dei modelli più popolari per la rilevazione in tempo reale di oggetti all'interno delle immagini o dei video.</a:t>
            </a:r>
          </a:p>
          <a:p>
            <a:r>
              <a:rPr lang="it-IT" dirty="0" err="1"/>
              <a:t>L’</a:t>
            </a:r>
            <a:r>
              <a:rPr lang="it-IT" b="1" dirty="0" err="1"/>
              <a:t>object</a:t>
            </a:r>
            <a:r>
              <a:rPr lang="it-IT" b="1" dirty="0"/>
              <a:t> </a:t>
            </a:r>
            <a:r>
              <a:rPr lang="it-IT" b="1" dirty="0" err="1"/>
              <a:t>detection</a:t>
            </a:r>
            <a:r>
              <a:rPr lang="it-IT" dirty="0"/>
              <a:t> consiste nell’identificare e localizzare uno o più oggetti presenti in un’immagine, tipicamente classificandoli e racchiudendoli in </a:t>
            </a:r>
            <a:r>
              <a:rPr lang="it-IT" b="1" dirty="0" err="1"/>
              <a:t>bounding</a:t>
            </a:r>
            <a:r>
              <a:rPr lang="it-IT" b="1" dirty="0"/>
              <a:t> box</a:t>
            </a:r>
            <a:r>
              <a:rPr lang="it-IT" dirty="0"/>
              <a:t>.</a:t>
            </a:r>
          </a:p>
        </p:txBody>
      </p:sp>
      <p:sp>
        <p:nvSpPr>
          <p:cNvPr id="90" name="CasellaDiTesto 89">
            <a:extLst>
              <a:ext uri="{FF2B5EF4-FFF2-40B4-BE49-F238E27FC236}">
                <a16:creationId xmlns:a16="http://schemas.microsoft.com/office/drawing/2014/main" id="{5E15337A-379A-8352-3923-8BDC739AAB23}"/>
              </a:ext>
            </a:extLst>
          </p:cNvPr>
          <p:cNvSpPr txBox="1"/>
          <p:nvPr/>
        </p:nvSpPr>
        <p:spPr>
          <a:xfrm>
            <a:off x="849847" y="4507976"/>
            <a:ext cx="768541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/>
              <a:t>ByteTrack</a:t>
            </a:r>
            <a:r>
              <a:rPr lang="it-IT" dirty="0"/>
              <a:t> è un </a:t>
            </a:r>
            <a:r>
              <a:rPr lang="it-IT" b="1" dirty="0"/>
              <a:t>tracker basato su </a:t>
            </a:r>
            <a:r>
              <a:rPr lang="it-IT" b="1" dirty="0" err="1"/>
              <a:t>detections</a:t>
            </a:r>
            <a:r>
              <a:rPr lang="it-IT" dirty="0"/>
              <a:t>: prende in input le </a:t>
            </a:r>
            <a:r>
              <a:rPr lang="it-IT" dirty="0" err="1"/>
              <a:t>bounding</a:t>
            </a:r>
            <a:r>
              <a:rPr lang="it-IT" dirty="0"/>
              <a:t> box generate da un </a:t>
            </a:r>
            <a:r>
              <a:rPr lang="it-IT" dirty="0" err="1"/>
              <a:t>object</a:t>
            </a:r>
            <a:r>
              <a:rPr lang="it-IT" dirty="0"/>
              <a:t> detector (come YOLO) e le collega tra i frame per costruire le </a:t>
            </a:r>
            <a:r>
              <a:rPr lang="it-IT" b="1" dirty="0"/>
              <a:t>traiettorie degli oggetti</a:t>
            </a:r>
            <a:r>
              <a:rPr lang="it-IT" dirty="0"/>
              <a:t>.</a:t>
            </a:r>
          </a:p>
          <a:p>
            <a:r>
              <a:rPr lang="it-IT" dirty="0"/>
              <a:t>La sua </a:t>
            </a:r>
            <a:r>
              <a:rPr lang="it-IT" b="1" dirty="0"/>
              <a:t>novità principale</a:t>
            </a:r>
            <a:r>
              <a:rPr lang="it-IT" dirty="0"/>
              <a:t> rispetto ai tracker precedenti (come SORT o </a:t>
            </a:r>
            <a:r>
              <a:rPr lang="it-IT" dirty="0" err="1"/>
              <a:t>DeepSORT</a:t>
            </a:r>
            <a:r>
              <a:rPr lang="it-IT" dirty="0"/>
              <a:t>) è l’utilizzo anche delle </a:t>
            </a:r>
            <a:r>
              <a:rPr lang="it-IT" b="1" dirty="0" err="1"/>
              <a:t>detections</a:t>
            </a:r>
            <a:r>
              <a:rPr lang="it-IT" b="1" dirty="0"/>
              <a:t> a bassa confidenza </a:t>
            </a:r>
            <a:r>
              <a:rPr lang="it-IT" dirty="0"/>
              <a:t>e non solo quelle ad alta confidenza, nel processo di associazione degli oggetti.</a:t>
            </a:r>
          </a:p>
        </p:txBody>
      </p:sp>
    </p:spTree>
    <p:extLst>
      <p:ext uri="{BB962C8B-B14F-4D97-AF65-F5344CB8AC3E}">
        <p14:creationId xmlns:p14="http://schemas.microsoft.com/office/powerpoint/2010/main" val="4146077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F4185BAB-A57D-9484-6A14-CA2A11371D17}"/>
              </a:ext>
            </a:extLst>
          </p:cNvPr>
          <p:cNvSpPr txBox="1"/>
          <p:nvPr/>
        </p:nvSpPr>
        <p:spPr>
          <a:xfrm>
            <a:off x="387626" y="298174"/>
            <a:ext cx="781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Creare un sistema di Visual Object Tracking con l’IA</a:t>
            </a:r>
            <a:endParaRPr lang="en-US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4BB63E4-8C38-A797-2051-4B87809E7AEF}"/>
              </a:ext>
            </a:extLst>
          </p:cNvPr>
          <p:cNvSpPr txBox="1"/>
          <p:nvPr/>
        </p:nvSpPr>
        <p:spPr>
          <a:xfrm>
            <a:off x="387626" y="821394"/>
            <a:ext cx="1151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SOLUZIONE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Rettangolo con angoli arrotondati 42">
            <a:extLst>
              <a:ext uri="{FF2B5EF4-FFF2-40B4-BE49-F238E27FC236}">
                <a16:creationId xmlns:a16="http://schemas.microsoft.com/office/drawing/2014/main" id="{46DE2468-B1AD-803C-94A4-CC4CE3259040}"/>
              </a:ext>
            </a:extLst>
          </p:cNvPr>
          <p:cNvSpPr/>
          <p:nvPr/>
        </p:nvSpPr>
        <p:spPr>
          <a:xfrm>
            <a:off x="1493643" y="1375780"/>
            <a:ext cx="2057400" cy="72323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/>
              <a:t>Object </a:t>
            </a:r>
            <a:r>
              <a:rPr lang="it-IT" b="1" dirty="0" err="1"/>
              <a:t>Detection</a:t>
            </a:r>
            <a:endParaRPr lang="it-IT" b="1" dirty="0"/>
          </a:p>
        </p:txBody>
      </p:sp>
      <p:pic>
        <p:nvPicPr>
          <p:cNvPr id="6146" name="Picture 2" descr="Object Detection: The Definitive 2025 Guide - viso.ai">
            <a:extLst>
              <a:ext uri="{FF2B5EF4-FFF2-40B4-BE49-F238E27FC236}">
                <a16:creationId xmlns:a16="http://schemas.microsoft.com/office/drawing/2014/main" id="{6A518678-950F-EA16-E315-782A81D1D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808" y="1574821"/>
            <a:ext cx="7262192" cy="4083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DAFE473F-E7E0-39BE-67D5-1193D1F5C1C5}"/>
              </a:ext>
            </a:extLst>
          </p:cNvPr>
          <p:cNvSpPr txBox="1"/>
          <p:nvPr/>
        </p:nvSpPr>
        <p:spPr>
          <a:xfrm>
            <a:off x="387626" y="2235569"/>
            <a:ext cx="42694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Individuare e localizzare automaticamente oggetti di interesse all’interno di un’immagine o di un frame video, assegnando a ciascun oggetto una categoria e una posizione tramite una </a:t>
            </a:r>
            <a:r>
              <a:rPr lang="it-IT" dirty="0" err="1"/>
              <a:t>bounding</a:t>
            </a:r>
            <a:r>
              <a:rPr lang="it-IT" dirty="0"/>
              <a:t> box.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81D1DA06-6DB6-D899-D69C-EA05FDE84176}"/>
              </a:ext>
            </a:extLst>
          </p:cNvPr>
          <p:cNvSpPr txBox="1"/>
          <p:nvPr/>
        </p:nvSpPr>
        <p:spPr>
          <a:xfrm>
            <a:off x="387626" y="3174638"/>
            <a:ext cx="426943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b="1" dirty="0"/>
              <a:t>1. Presenza</a:t>
            </a:r>
          </a:p>
          <a:p>
            <a:r>
              <a:rPr lang="it-IT" dirty="0"/>
              <a:t>Analizza un’immagine per verificare se contiene uno o più oggetti appartenenti a un set predefinito di classi (es. persona, bicicletta, automobile, cane...).</a:t>
            </a:r>
          </a:p>
          <a:p>
            <a:r>
              <a:rPr lang="it-IT" b="1" dirty="0"/>
              <a:t>2. Classificazione dell’oggetto</a:t>
            </a:r>
          </a:p>
          <a:p>
            <a:r>
              <a:rPr lang="it-IT" dirty="0"/>
              <a:t>Per ogni oggetto rilevato, assegna una </a:t>
            </a:r>
            <a:r>
              <a:rPr lang="it-IT" b="1" dirty="0"/>
              <a:t>classe</a:t>
            </a:r>
            <a:r>
              <a:rPr lang="it-IT" dirty="0"/>
              <a:t> basata sull’addestramento del modello, indicando un grado di confidenza.</a:t>
            </a:r>
          </a:p>
          <a:p>
            <a:r>
              <a:rPr lang="it-IT" b="1" dirty="0"/>
              <a:t>3. Localizzazione spaziale</a:t>
            </a:r>
          </a:p>
          <a:p>
            <a:r>
              <a:rPr lang="it-IT" dirty="0"/>
              <a:t>Per ogni oggetto, restituisce una </a:t>
            </a:r>
            <a:r>
              <a:rPr lang="it-IT" b="1" dirty="0" err="1"/>
              <a:t>bounding</a:t>
            </a:r>
            <a:r>
              <a:rPr lang="it-IT" b="1" dirty="0"/>
              <a:t> box, </a:t>
            </a:r>
            <a:r>
              <a:rPr lang="it-IT" dirty="0"/>
              <a:t>ovvero un rettangolo che racchiude l’oggetto nelle coordinate dell’immagine.</a:t>
            </a:r>
          </a:p>
        </p:txBody>
      </p:sp>
    </p:spTree>
    <p:extLst>
      <p:ext uri="{BB962C8B-B14F-4D97-AF65-F5344CB8AC3E}">
        <p14:creationId xmlns:p14="http://schemas.microsoft.com/office/powerpoint/2010/main" val="604288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F4185BAB-A57D-9484-6A14-CA2A11371D17}"/>
              </a:ext>
            </a:extLst>
          </p:cNvPr>
          <p:cNvSpPr txBox="1"/>
          <p:nvPr/>
        </p:nvSpPr>
        <p:spPr>
          <a:xfrm>
            <a:off x="387626" y="298174"/>
            <a:ext cx="781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Creare un sistema di Visual Object Tracking con l’IA</a:t>
            </a:r>
            <a:endParaRPr lang="en-US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4BB63E4-8C38-A797-2051-4B87809E7AEF}"/>
              </a:ext>
            </a:extLst>
          </p:cNvPr>
          <p:cNvSpPr txBox="1"/>
          <p:nvPr/>
        </p:nvSpPr>
        <p:spPr>
          <a:xfrm>
            <a:off x="387626" y="821394"/>
            <a:ext cx="11512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SOLUZIONE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5" name="Rettangolo con angoli arrotondati 44">
            <a:extLst>
              <a:ext uri="{FF2B5EF4-FFF2-40B4-BE49-F238E27FC236}">
                <a16:creationId xmlns:a16="http://schemas.microsoft.com/office/drawing/2014/main" id="{6B641114-6D77-C500-0F03-DD1F4F885C2A}"/>
              </a:ext>
            </a:extLst>
          </p:cNvPr>
          <p:cNvSpPr/>
          <p:nvPr/>
        </p:nvSpPr>
        <p:spPr>
          <a:xfrm>
            <a:off x="1669080" y="1159948"/>
            <a:ext cx="2057400" cy="723237"/>
          </a:xfrm>
          <a:prstGeom prst="round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b="1" dirty="0"/>
              <a:t>Object Tracking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E8F3E458-1B2E-92DA-8A00-B84E6CF1998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5343"/>
          <a:stretch/>
        </p:blipFill>
        <p:spPr>
          <a:xfrm>
            <a:off x="5300317" y="1159948"/>
            <a:ext cx="6891683" cy="4597400"/>
          </a:xfrm>
          <a:prstGeom prst="rect">
            <a:avLst/>
          </a:prstGeom>
        </p:spPr>
      </p:pic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CFC8AEEC-3A36-0108-2295-D635FD41586D}"/>
              </a:ext>
            </a:extLst>
          </p:cNvPr>
          <p:cNvSpPr txBox="1"/>
          <p:nvPr/>
        </p:nvSpPr>
        <p:spPr>
          <a:xfrm>
            <a:off x="387626" y="2112565"/>
            <a:ext cx="4620309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/>
              <a:t>Il compito principale di un </a:t>
            </a:r>
            <a:r>
              <a:rPr lang="it-IT" b="1" dirty="0" err="1"/>
              <a:t>object</a:t>
            </a:r>
            <a:r>
              <a:rPr lang="it-IT" b="1" dirty="0"/>
              <a:t> tracker</a:t>
            </a:r>
            <a:r>
              <a:rPr lang="it-IT" dirty="0"/>
              <a:t> è quello di seguire gli oggetti all'interno di un video nel corso del tempo, garantendo che ciascun oggetto mantenga una </a:t>
            </a:r>
            <a:r>
              <a:rPr lang="it-IT" b="1" dirty="0"/>
              <a:t>propria identità coerente</a:t>
            </a:r>
            <a:r>
              <a:rPr lang="it-IT" dirty="0"/>
              <a:t> da un fotogramma all'altro. Per riuscirci, il tracker prende in input le </a:t>
            </a:r>
            <a:r>
              <a:rPr lang="it-IT" b="1" dirty="0"/>
              <a:t>rilevazioni (</a:t>
            </a:r>
            <a:r>
              <a:rPr lang="it-IT" b="1" dirty="0" err="1"/>
              <a:t>detections</a:t>
            </a:r>
            <a:r>
              <a:rPr lang="it-IT" b="1" dirty="0"/>
              <a:t>)</a:t>
            </a:r>
            <a:r>
              <a:rPr lang="it-IT" dirty="0"/>
              <a:t> fornite da un </a:t>
            </a:r>
            <a:r>
              <a:rPr lang="it-IT" dirty="0" err="1"/>
              <a:t>object</a:t>
            </a:r>
            <a:r>
              <a:rPr lang="it-IT" dirty="0"/>
              <a:t> detector (come YOLO) in ogni singolo frame. A partire da queste, associa ogni nuova rilevazione agli oggetti già in movimento, </a:t>
            </a:r>
            <a:r>
              <a:rPr lang="it-IT" b="1" dirty="0"/>
              <a:t>attribuendo a ciascuno un ID univoco</a:t>
            </a:r>
            <a:r>
              <a:rPr lang="it-IT" dirty="0"/>
              <a:t> che lo identifica lungo tutta la sequenza video.</a:t>
            </a:r>
          </a:p>
          <a:p>
            <a:r>
              <a:rPr lang="it-IT" dirty="0"/>
              <a:t>Il suo ruolo è fondamentale per </a:t>
            </a:r>
            <a:r>
              <a:rPr lang="it-IT" b="1" dirty="0"/>
              <a:t>mantenere la continuità del tracciamento</a:t>
            </a:r>
            <a:r>
              <a:rPr lang="it-IT" dirty="0"/>
              <a:t>, anche in situazioni complesse: ad esempio, quando un oggetto si sposta rapidamente, cambia dimensione, viene parzialmente oscurato o si incrocia con altri oggetti. </a:t>
            </a:r>
          </a:p>
        </p:txBody>
      </p:sp>
    </p:spTree>
    <p:extLst>
      <p:ext uri="{BB962C8B-B14F-4D97-AF65-F5344CB8AC3E}">
        <p14:creationId xmlns:p14="http://schemas.microsoft.com/office/powerpoint/2010/main" val="3207464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F4185BAB-A57D-9484-6A14-CA2A11371D17}"/>
              </a:ext>
            </a:extLst>
          </p:cNvPr>
          <p:cNvSpPr txBox="1"/>
          <p:nvPr/>
        </p:nvSpPr>
        <p:spPr>
          <a:xfrm>
            <a:off x="387626" y="298174"/>
            <a:ext cx="78133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Creare un sistema di Visual Object Tracking con l’IA</a:t>
            </a:r>
            <a:endParaRPr lang="en-US" sz="28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4BB63E4-8C38-A797-2051-4B87809E7AEF}"/>
              </a:ext>
            </a:extLst>
          </p:cNvPr>
          <p:cNvSpPr txBox="1"/>
          <p:nvPr/>
        </p:nvSpPr>
        <p:spPr>
          <a:xfrm>
            <a:off x="387626" y="821394"/>
            <a:ext cx="11416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ISTRUZIONI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5B2408E-AF80-0E61-4CC1-EC0E820837C0}"/>
              </a:ext>
            </a:extLst>
          </p:cNvPr>
          <p:cNvSpPr txBox="1"/>
          <p:nvPr/>
        </p:nvSpPr>
        <p:spPr>
          <a:xfrm>
            <a:off x="407218" y="1513627"/>
            <a:ext cx="568878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1600" dirty="0"/>
              <a:t>Scaricare il notebook e le risorse da </a:t>
            </a:r>
            <a:r>
              <a:rPr lang="it-IT" sz="1600" dirty="0">
                <a:hlinkClick r:id="rId3"/>
              </a:rPr>
              <a:t>https://github.com/lvinciguerra/whole_lotta_tracking</a:t>
            </a:r>
            <a:r>
              <a:rPr lang="it-IT" sz="1600" dirty="0"/>
              <a:t>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1600" dirty="0"/>
              <a:t>Andare su Google </a:t>
            </a:r>
            <a:r>
              <a:rPr lang="it-IT" sz="1600" dirty="0" err="1"/>
              <a:t>Colab</a:t>
            </a:r>
            <a:r>
              <a:rPr lang="it-IT" sz="1600" dirty="0"/>
              <a:t> ed importare il file .</a:t>
            </a:r>
            <a:r>
              <a:rPr lang="it-IT" sz="1600" dirty="0" err="1"/>
              <a:t>ipynb</a:t>
            </a:r>
            <a:endParaRPr lang="it-IT" sz="1600" dirty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1600" dirty="0"/>
              <a:t>Scegliere come tipo di </a:t>
            </a:r>
            <a:r>
              <a:rPr lang="it-IT" sz="1600" dirty="0" err="1"/>
              <a:t>runtime</a:t>
            </a:r>
            <a:r>
              <a:rPr lang="it-IT" sz="1600" dirty="0"/>
              <a:t> quello con GPU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sz="1600" dirty="0"/>
              <a:t>Buon tracking!</a:t>
            </a:r>
          </a:p>
          <a:p>
            <a:endParaRPr lang="it-IT" dirty="0"/>
          </a:p>
        </p:txBody>
      </p:sp>
      <p:pic>
        <p:nvPicPr>
          <p:cNvPr id="5122" name="Picture 2" descr="YOLO11: Future of AI Vision | Ultralytics">
            <a:extLst>
              <a:ext uri="{FF2B5EF4-FFF2-40B4-BE49-F238E27FC236}">
                <a16:creationId xmlns:a16="http://schemas.microsoft.com/office/drawing/2014/main" id="{72AB2422-C52B-4116-DC3D-ACBAC39FF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105" y="4044675"/>
            <a:ext cx="2238512" cy="1274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Google Colab per Principianti: Trucchi Python Essenziali">
            <a:extLst>
              <a:ext uri="{FF2B5EF4-FFF2-40B4-BE49-F238E27FC236}">
                <a16:creationId xmlns:a16="http://schemas.microsoft.com/office/drawing/2014/main" id="{18AEF43F-0188-BAF5-AB7F-6DEC74F067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105" y="1029732"/>
            <a:ext cx="5840895" cy="2905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ByteTrack: Multi-Object Tracking by Associating Every Detection Box | Luffca">
            <a:extLst>
              <a:ext uri="{FF2B5EF4-FFF2-40B4-BE49-F238E27FC236}">
                <a16:creationId xmlns:a16="http://schemas.microsoft.com/office/drawing/2014/main" id="{02BB74AE-3673-2987-6803-D6F8280D7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9617" y="3965546"/>
            <a:ext cx="3602383" cy="2026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Le Basi di Python - Corso Completo - Programmare in Python">
            <a:extLst>
              <a:ext uri="{FF2B5EF4-FFF2-40B4-BE49-F238E27FC236}">
                <a16:creationId xmlns:a16="http://schemas.microsoft.com/office/drawing/2014/main" id="{F0476ED4-3C97-9C5F-57D5-5A917A9EF5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624" y="5384356"/>
            <a:ext cx="2317474" cy="68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F5BAF286-B40B-4EC3-6609-73CABB86FCDE}"/>
              </a:ext>
            </a:extLst>
          </p:cNvPr>
          <p:cNvSpPr txBox="1"/>
          <p:nvPr/>
        </p:nvSpPr>
        <p:spPr>
          <a:xfrm>
            <a:off x="1376529" y="3703936"/>
            <a:ext cx="3687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Luca Vinciguerra</a:t>
            </a:r>
          </a:p>
          <a:p>
            <a:r>
              <a:rPr lang="it-IT" dirty="0"/>
              <a:t>Machine Learning </a:t>
            </a:r>
            <a:r>
              <a:rPr lang="it-IT" dirty="0" err="1"/>
              <a:t>Engineer</a:t>
            </a:r>
            <a:endParaRPr lang="it-IT" dirty="0"/>
          </a:p>
        </p:txBody>
      </p:sp>
      <p:pic>
        <p:nvPicPr>
          <p:cNvPr id="5130" name="Picture 10" descr="Foto del profilo di Salvatore Ricciardi">
            <a:extLst>
              <a:ext uri="{FF2B5EF4-FFF2-40B4-BE49-F238E27FC236}">
                <a16:creationId xmlns:a16="http://schemas.microsoft.com/office/drawing/2014/main" id="{07952940-1884-B43B-3078-FB2EEA00A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986" y="4583132"/>
            <a:ext cx="980226" cy="980226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666361C1-044D-24E1-350D-EF31A00CA002}"/>
              </a:ext>
            </a:extLst>
          </p:cNvPr>
          <p:cNvSpPr txBox="1"/>
          <p:nvPr/>
        </p:nvSpPr>
        <p:spPr>
          <a:xfrm>
            <a:off x="1376528" y="4811635"/>
            <a:ext cx="36874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Salvatore Ricciardi</a:t>
            </a:r>
          </a:p>
          <a:p>
            <a:r>
              <a:rPr lang="it-IT" dirty="0"/>
              <a:t>Machine Learning </a:t>
            </a:r>
            <a:r>
              <a:rPr lang="it-IT" dirty="0" err="1"/>
              <a:t>Engineer</a:t>
            </a:r>
            <a:endParaRPr lang="it-IT" dirty="0"/>
          </a:p>
        </p:txBody>
      </p:sp>
      <p:pic>
        <p:nvPicPr>
          <p:cNvPr id="15" name="Immagine 14" descr="Immagine che contiene Viso umano, persona, Selfie, ritratto&#10;&#10;Descrizione generata automaticamente">
            <a:extLst>
              <a:ext uri="{FF2B5EF4-FFF2-40B4-BE49-F238E27FC236}">
                <a16:creationId xmlns:a16="http://schemas.microsoft.com/office/drawing/2014/main" id="{6337BD15-2AA7-9DE0-5A5D-A28306DB0C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6986" y="3475433"/>
            <a:ext cx="980226" cy="980226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45446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2465</TotalTime>
  <Words>677</Words>
  <Application>Microsoft Macintosh PowerPoint</Application>
  <PresentationFormat>Widescreen</PresentationFormat>
  <Paragraphs>72</Paragraphs>
  <Slides>8</Slides>
  <Notes>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8</vt:i4>
      </vt:variant>
    </vt:vector>
  </HeadingPairs>
  <TitlesOfParts>
    <vt:vector size="12" baseType="lpstr">
      <vt:lpstr>Arial</vt:lpstr>
      <vt:lpstr>Calibri</vt:lpstr>
      <vt:lpstr>Wingdings</vt:lpstr>
      <vt:lpstr>Office Theme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Brolli Massimiliano</dc:creator>
  <cp:lastModifiedBy>Valentina Lagasio</cp:lastModifiedBy>
  <cp:revision>79</cp:revision>
  <dcterms:created xsi:type="dcterms:W3CDTF">2022-05-03T08:29:51Z</dcterms:created>
  <dcterms:modified xsi:type="dcterms:W3CDTF">2025-04-21T15:42:11Z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6986fb0-3baa-42d2-89d5-89f9b25e6ac9_Enabled">
    <vt:lpwstr>true</vt:lpwstr>
  </property>
  <property fmtid="{D5CDD505-2E9C-101B-9397-08002B2CF9AE}" pid="3" name="MSIP_Label_d6986fb0-3baa-42d2-89d5-89f9b25e6ac9_SetDate">
    <vt:lpwstr>2022-05-03T08:56:14Z</vt:lpwstr>
  </property>
  <property fmtid="{D5CDD505-2E9C-101B-9397-08002B2CF9AE}" pid="4" name="MSIP_Label_d6986fb0-3baa-42d2-89d5-89f9b25e6ac9_Method">
    <vt:lpwstr>Standard</vt:lpwstr>
  </property>
  <property fmtid="{D5CDD505-2E9C-101B-9397-08002B2CF9AE}" pid="5" name="MSIP_Label_d6986fb0-3baa-42d2-89d5-89f9b25e6ac9_Name">
    <vt:lpwstr>Uso Interno</vt:lpwstr>
  </property>
  <property fmtid="{D5CDD505-2E9C-101B-9397-08002B2CF9AE}" pid="6" name="MSIP_Label_d6986fb0-3baa-42d2-89d5-89f9b25e6ac9_SiteId">
    <vt:lpwstr>6815f468-021c-48f2-a6b2-d65c8e979dfb</vt:lpwstr>
  </property>
  <property fmtid="{D5CDD505-2E9C-101B-9397-08002B2CF9AE}" pid="7" name="MSIP_Label_d6986fb0-3baa-42d2-89d5-89f9b25e6ac9_ActionId">
    <vt:lpwstr>4797e4cc-073f-4b64-a457-738ce415e3c9</vt:lpwstr>
  </property>
  <property fmtid="{D5CDD505-2E9C-101B-9397-08002B2CF9AE}" pid="8" name="MSIP_Label_d6986fb0-3baa-42d2-89d5-89f9b25e6ac9_ContentBits">
    <vt:lpwstr>2</vt:lpwstr>
  </property>
</Properties>
</file>